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Lst>
  <p:notesMasterIdLst>
    <p:notesMasterId r:id="rId41"/>
  </p:notesMasterIdLst>
  <p:sldIdLst>
    <p:sldId id="269" r:id="rId8"/>
    <p:sldId id="333" r:id="rId9"/>
    <p:sldId id="259" r:id="rId10"/>
    <p:sldId id="312" r:id="rId11"/>
    <p:sldId id="293" r:id="rId12"/>
    <p:sldId id="323" r:id="rId13"/>
    <p:sldId id="292" r:id="rId14"/>
    <p:sldId id="305" r:id="rId15"/>
    <p:sldId id="304" r:id="rId16"/>
    <p:sldId id="306" r:id="rId17"/>
    <p:sldId id="314" r:id="rId18"/>
    <p:sldId id="307" r:id="rId19"/>
    <p:sldId id="315" r:id="rId20"/>
    <p:sldId id="294" r:id="rId21"/>
    <p:sldId id="316" r:id="rId22"/>
    <p:sldId id="324" r:id="rId23"/>
    <p:sldId id="325" r:id="rId24"/>
    <p:sldId id="326" r:id="rId25"/>
    <p:sldId id="327" r:id="rId26"/>
    <p:sldId id="329" r:id="rId27"/>
    <p:sldId id="328" r:id="rId28"/>
    <p:sldId id="295" r:id="rId29"/>
    <p:sldId id="313" r:id="rId30"/>
    <p:sldId id="317" r:id="rId31"/>
    <p:sldId id="318" r:id="rId32"/>
    <p:sldId id="320" r:id="rId33"/>
    <p:sldId id="319" r:id="rId34"/>
    <p:sldId id="321" r:id="rId35"/>
    <p:sldId id="330" r:id="rId36"/>
    <p:sldId id="331" r:id="rId37"/>
    <p:sldId id="332" r:id="rId38"/>
    <p:sldId id="308" r:id="rId39"/>
    <p:sldId id="2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Galloway" initials="JG" lastIdx="1" clrIdx="0">
    <p:extLst>
      <p:ext uri="{19B8F6BF-5375-455C-9EA6-DF929625EA0E}">
        <p15:presenceInfo xmlns:p15="http://schemas.microsoft.com/office/powerpoint/2012/main" userId="8709d7dd459c32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FFC000"/>
    <a:srgbClr val="DF2127"/>
    <a:srgbClr val="E46624"/>
    <a:srgbClr val="44546A"/>
    <a:srgbClr val="009C90"/>
    <a:srgbClr val="652F83"/>
    <a:srgbClr val="654B8F"/>
    <a:srgbClr val="E98620"/>
    <a:srgbClr val="80B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94780" autoAdjust="0"/>
  </p:normalViewPr>
  <p:slideViewPr>
    <p:cSldViewPr snapToGrid="0">
      <p:cViewPr varScale="1">
        <p:scale>
          <a:sx n="109" d="100"/>
          <a:sy n="109" d="100"/>
        </p:scale>
        <p:origin x="288" y="144"/>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2823F73-579B-4F7B-A2A1-D2F731215C3E}">
      <dgm:prSet/>
      <dgm:spPr/>
      <dgm:t>
        <a:bodyPr/>
        <a:lstStyle/>
        <a:p>
          <a:pPr rtl="0"/>
          <a:r>
            <a:rPr lang="en-US" dirty="0" smtClean="0"/>
            <a:t>One ASP.NET</a:t>
          </a:r>
          <a:endParaRPr lang="en-US" dirty="0"/>
        </a:p>
      </dgm:t>
    </dgm:pt>
    <dgm:pt modelId="{7E38CD39-C44B-4418-A975-8AE9929900CF}" type="parTrans" cxnId="{027D9274-F85F-465D-B453-C81739444B64}">
      <dgm:prSet/>
      <dgm:spPr/>
      <dgm:t>
        <a:bodyPr/>
        <a:lstStyle/>
        <a:p>
          <a:endParaRPr lang="en-US"/>
        </a:p>
      </dgm:t>
    </dgm:pt>
    <dgm:pt modelId="{E7399750-C872-4633-89D0-99D40FC84BDC}" type="sibTrans" cxnId="{027D9274-F85F-465D-B453-C81739444B64}">
      <dgm:prSet/>
      <dgm:spPr/>
      <dgm:t>
        <a:bodyPr/>
        <a:lstStyle/>
        <a:p>
          <a:endParaRPr lang="en-US"/>
        </a:p>
      </dgm:t>
    </dgm:pt>
    <dgm:pt modelId="{92D75D2D-9916-4ACA-907C-891D0F5F3282}">
      <dgm:prSet/>
      <dgm:spPr/>
      <dgm:t>
        <a:bodyPr/>
        <a:lstStyle/>
        <a:p>
          <a:pPr rtl="0"/>
          <a:r>
            <a:rPr lang="en-US" dirty="0" smtClean="0"/>
            <a:t>Bootstrap Templates</a:t>
          </a:r>
          <a:endParaRPr lang="en-US" dirty="0"/>
        </a:p>
      </dgm:t>
    </dgm:pt>
    <dgm:pt modelId="{CBCC77DE-D1F8-4A1E-8D1A-4775E35CAF11}" type="parTrans" cxnId="{C4AFEB12-6505-46EE-887A-378706A87ABC}">
      <dgm:prSet/>
      <dgm:spPr/>
      <dgm:t>
        <a:bodyPr/>
        <a:lstStyle/>
        <a:p>
          <a:endParaRPr lang="en-US"/>
        </a:p>
      </dgm:t>
    </dgm:pt>
    <dgm:pt modelId="{5A86C285-5AB8-4527-807C-7DE16545AEDB}" type="sibTrans" cxnId="{C4AFEB12-6505-46EE-887A-378706A87ABC}">
      <dgm:prSet/>
      <dgm:spPr/>
      <dgm:t>
        <a:bodyPr/>
        <a:lstStyle/>
        <a:p>
          <a:endParaRPr lang="en-US"/>
        </a:p>
      </dgm:t>
    </dgm:pt>
    <dgm:pt modelId="{0C0E4775-E2E1-403C-9234-C53BCAAC3DCC}">
      <dgm:prSet/>
      <dgm:spPr/>
      <dgm:t>
        <a:bodyPr/>
        <a:lstStyle/>
        <a:p>
          <a:pPr rtl="0"/>
          <a:r>
            <a:rPr lang="en-US" dirty="0" smtClean="0"/>
            <a:t>.NET Compiler </a:t>
          </a:r>
          <a:r>
            <a:rPr lang="en-US" dirty="0" err="1" smtClean="0"/>
            <a:t>Plarform</a:t>
          </a:r>
          <a:r>
            <a:rPr lang="en-US" dirty="0" smtClean="0"/>
            <a:t> (“Roslyn”)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ASP.NET 5 (prerelease)</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CF858343-86AF-4CB5-9E01-B6B8A8E516F3}">
      <dgm:prSet/>
      <dgm:spPr/>
      <dgm:t>
        <a:bodyPr/>
        <a:lstStyle/>
        <a:p>
          <a:pPr rtl="0"/>
          <a:r>
            <a:rPr lang="en-US" dirty="0" smtClean="0"/>
            <a:t>OWIN</a:t>
          </a:r>
          <a:endParaRPr lang="en-US" dirty="0"/>
        </a:p>
      </dgm:t>
    </dgm:pt>
    <dgm:pt modelId="{6DDC7220-7DDE-4E25-B6BA-6AD116DDC2AF}" type="parTrans" cxnId="{0EE6FEF2-3024-429A-8580-2E1FCC97FDC5}">
      <dgm:prSet/>
      <dgm:spPr/>
      <dgm:t>
        <a:bodyPr/>
        <a:lstStyle/>
        <a:p>
          <a:endParaRPr lang="en-US"/>
        </a:p>
      </dgm:t>
    </dgm:pt>
    <dgm:pt modelId="{8253D735-D9FA-4C55-9DC5-ADB30BF9B033}" type="sibTrans" cxnId="{0EE6FEF2-3024-429A-8580-2E1FCC97FDC5}">
      <dgm:prSet/>
      <dgm:spPr/>
      <dgm:t>
        <a:bodyPr/>
        <a:lstStyle/>
        <a:p>
          <a:endParaRPr lang="en-US"/>
        </a:p>
      </dgm:t>
    </dgm:pt>
    <dgm:pt modelId="{2837C4B8-066A-45FB-A93F-D20F5AAF1D33}">
      <dgm:prSet/>
      <dgm:spPr/>
      <dgm:t>
        <a:bodyPr/>
        <a:lstStyle/>
        <a:p>
          <a:r>
            <a:rPr lang="en-US" dirty="0" smtClean="0"/>
            <a:t>HTTP/2 Support</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6ACFDE93-47FE-420B-B08D-948706C974E0}">
      <dgm:prSet/>
      <dgm:spPr/>
      <dgm:t>
        <a:bodyPr/>
        <a:lstStyle/>
        <a:p>
          <a:pPr rtl="0"/>
          <a:r>
            <a:rPr lang="en-US" smtClean="0"/>
            <a:t>ASP.NET </a:t>
          </a:r>
          <a:r>
            <a:rPr lang="en-US" dirty="0" smtClean="0"/>
            <a:t>Identity</a:t>
          </a:r>
          <a:endParaRPr lang="en-US" dirty="0"/>
        </a:p>
      </dgm:t>
    </dgm:pt>
    <dgm:pt modelId="{0C50BA3A-A1B5-4EAA-9FFD-7B2B05B54E6E}" type="parTrans" cxnId="{184F05CA-961D-4E29-B6E8-ED36530DAF70}">
      <dgm:prSet/>
      <dgm:spPr/>
      <dgm:t>
        <a:bodyPr/>
        <a:lstStyle/>
        <a:p>
          <a:endParaRPr lang="en-US"/>
        </a:p>
      </dgm:t>
    </dgm:pt>
    <dgm:pt modelId="{5B1AB1DF-9B46-4014-83FD-F6DD74E8EB61}" type="sibTrans" cxnId="{184F05CA-961D-4E29-B6E8-ED36530DAF70}">
      <dgm:prSet/>
      <dgm:spPr/>
      <dgm:t>
        <a:bodyPr/>
        <a:lstStyle/>
        <a:p>
          <a:endParaRPr lang="en-US"/>
        </a:p>
      </dgm:t>
    </dgm:pt>
    <dgm:pt modelId="{FAF38047-4282-4972-98F8-2AC82467DC95}">
      <dgm:prSet/>
      <dgm:spPr/>
      <dgm:t>
        <a:bodyPr/>
        <a:lstStyle/>
        <a:p>
          <a:pPr rtl="0"/>
          <a:r>
            <a:rPr lang="en-US" dirty="0" smtClean="0"/>
            <a:t>Web Form Model Binding</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8A8156BE-27D5-4D86-A8E0-740EB0F16F71}" type="pres">
      <dgm:prSet presAssocID="{12823F73-579B-4F7B-A2A1-D2F731215C3E}" presName="node" presStyleLbl="node1" presStyleIdx="0" presStyleCnt="8">
        <dgm:presLayoutVars>
          <dgm:bulletEnabled val="1"/>
        </dgm:presLayoutVars>
      </dgm:prSet>
      <dgm:spPr/>
      <dgm:t>
        <a:bodyPr/>
        <a:lstStyle/>
        <a:p>
          <a:endParaRPr lang="en-US"/>
        </a:p>
      </dgm:t>
    </dgm:pt>
    <dgm:pt modelId="{885F06A2-19E9-4B57-8EED-84EAC4E6AAFD}" type="pres">
      <dgm:prSet presAssocID="{E7399750-C872-4633-89D0-99D40FC84BDC}" presName="sibTrans" presStyleCnt="0"/>
      <dgm:spPr/>
      <dgm:t>
        <a:bodyPr/>
        <a:lstStyle/>
        <a:p>
          <a:endParaRPr lang="en-US"/>
        </a:p>
      </dgm:t>
    </dgm:pt>
    <dgm:pt modelId="{4AB85EF7-B54C-4DE7-BD6A-97E8E236027C}" type="pres">
      <dgm:prSet presAssocID="{92D75D2D-9916-4ACA-907C-891D0F5F3282}" presName="node" presStyleLbl="node1" presStyleIdx="1" presStyleCnt="8">
        <dgm:presLayoutVars>
          <dgm:bulletEnabled val="1"/>
        </dgm:presLayoutVars>
      </dgm:prSet>
      <dgm:spPr/>
      <dgm:t>
        <a:bodyPr/>
        <a:lstStyle/>
        <a:p>
          <a:endParaRPr lang="en-US"/>
        </a:p>
      </dgm:t>
    </dgm:pt>
    <dgm:pt modelId="{3DCD1430-4AB2-4A7A-BA8F-8CDBE4FAC83C}" type="pres">
      <dgm:prSet presAssocID="{5A86C285-5AB8-4527-807C-7DE16545AEDB}" presName="sibTrans" presStyleCnt="0"/>
      <dgm:spPr/>
      <dgm:t>
        <a:bodyPr/>
        <a:lstStyle/>
        <a:p>
          <a:endParaRPr lang="en-US"/>
        </a:p>
      </dgm:t>
    </dgm:pt>
    <dgm:pt modelId="{D4461273-3391-4581-A1B5-5B403968DBA1}" type="pres">
      <dgm:prSet presAssocID="{6ACFDE93-47FE-420B-B08D-948706C974E0}" presName="node" presStyleLbl="node1" presStyleIdx="2" presStyleCnt="8">
        <dgm:presLayoutVars>
          <dgm:bulletEnabled val="1"/>
        </dgm:presLayoutVars>
      </dgm:prSet>
      <dgm:spPr/>
      <dgm:t>
        <a:bodyPr/>
        <a:lstStyle/>
        <a:p>
          <a:endParaRPr lang="en-US"/>
        </a:p>
      </dgm:t>
    </dgm:pt>
    <dgm:pt modelId="{7849EB8A-372C-42C4-8F99-CE8EA142D909}" type="pres">
      <dgm:prSet presAssocID="{5B1AB1DF-9B46-4014-83FD-F6DD74E8EB61}" presName="sibTrans" presStyleCnt="0"/>
      <dgm:spPr/>
      <dgm:t>
        <a:bodyPr/>
        <a:lstStyle/>
        <a:p>
          <a:endParaRPr lang="en-US"/>
        </a:p>
      </dgm:t>
    </dgm:pt>
    <dgm:pt modelId="{E9ACDD8F-908F-4025-A43F-17D5A14E5AA1}" type="pres">
      <dgm:prSet presAssocID="{CF858343-86AF-4CB5-9E01-B6B8A8E516F3}" presName="node" presStyleLbl="node1" presStyleIdx="3" presStyleCnt="8">
        <dgm:presLayoutVars>
          <dgm:bulletEnabled val="1"/>
        </dgm:presLayoutVars>
      </dgm:prSet>
      <dgm:spPr/>
      <dgm:t>
        <a:bodyPr/>
        <a:lstStyle/>
        <a:p>
          <a:endParaRPr lang="en-US"/>
        </a:p>
      </dgm:t>
    </dgm:pt>
    <dgm:pt modelId="{6B1A75D8-85AF-451D-B6A5-D641FA348C59}" type="pres">
      <dgm:prSet presAssocID="{8253D735-D9FA-4C55-9DC5-ADB30BF9B033}" presName="sibTrans" presStyleCnt="0"/>
      <dgm:spPr/>
      <dgm:t>
        <a:bodyPr/>
        <a:lstStyle/>
        <a:p>
          <a:endParaRPr lang="en-US"/>
        </a:p>
      </dgm:t>
    </dgm:pt>
    <dgm:pt modelId="{B4041BF4-6ACB-4E92-9C4A-2919E6A2A2EB}" type="pres">
      <dgm:prSet presAssocID="{FAF38047-4282-4972-98F8-2AC82467DC95}" presName="node" presStyleLbl="node1" presStyleIdx="4" presStyleCnt="8">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t>
        <a:bodyPr/>
        <a:lstStyle/>
        <a:p>
          <a:endParaRPr lang="en-US"/>
        </a:p>
      </dgm:t>
    </dgm:pt>
    <dgm:pt modelId="{F1E521EB-3B28-483F-8FE5-3FD1A67F1E0D}" type="pres">
      <dgm:prSet presAssocID="{2837C4B8-066A-45FB-A93F-D20F5AAF1D33}" presName="node" presStyleLbl="node1" presStyleIdx="5" presStyleCnt="8">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t>
        <a:bodyPr/>
        <a:lstStyle/>
        <a:p>
          <a:endParaRPr lang="en-US"/>
        </a:p>
      </dgm:t>
    </dgm:pt>
    <dgm:pt modelId="{3DAD6395-C3EE-4503-9123-A166939569E3}" type="pres">
      <dgm:prSet presAssocID="{0C0E4775-E2E1-403C-9234-C53BCAAC3DCC}" presName="node" presStyleLbl="node1" presStyleIdx="6" presStyleCnt="8">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t>
        <a:bodyPr/>
        <a:lstStyle/>
        <a:p>
          <a:endParaRPr lang="en-US"/>
        </a:p>
      </dgm:t>
    </dgm:pt>
    <dgm:pt modelId="{DFFE2D26-DAA0-4656-B607-97B1C6E535F8}" type="pres">
      <dgm:prSet presAssocID="{44919E95-4B0E-4682-A2B0-E15CB2BAF45C}" presName="node" presStyleLbl="node1" presStyleIdx="7" presStyleCnt="8">
        <dgm:presLayoutVars>
          <dgm:bulletEnabled val="1"/>
        </dgm:presLayoutVars>
      </dgm:prSet>
      <dgm:spPr/>
      <dgm:t>
        <a:bodyPr/>
        <a:lstStyle/>
        <a:p>
          <a:endParaRPr lang="en-US"/>
        </a:p>
      </dgm:t>
    </dgm:pt>
  </dgm:ptLst>
  <dgm:cxnLst>
    <dgm:cxn modelId="{027D9274-F85F-465D-B453-C81739444B64}" srcId="{7B4CA36C-F225-426C-BF0C-DA0842A394A6}" destId="{12823F73-579B-4F7B-A2A1-D2F731215C3E}" srcOrd="0" destOrd="0" parTransId="{7E38CD39-C44B-4418-A975-8AE9929900CF}" sibTransId="{E7399750-C872-4633-89D0-99D40FC84BDC}"/>
    <dgm:cxn modelId="{7596A26D-6CE4-4A94-9ACD-6719047C938A}" type="presOf" srcId="{FAF38047-4282-4972-98F8-2AC82467DC95}" destId="{B4041BF4-6ACB-4E92-9C4A-2919E6A2A2EB}" srcOrd="0" destOrd="0" presId="urn:microsoft.com/office/officeart/2005/8/layout/default"/>
    <dgm:cxn modelId="{335A5A1A-F741-407D-825E-352A7AD18609}" type="presOf" srcId="{6ACFDE93-47FE-420B-B08D-948706C974E0}" destId="{D4461273-3391-4581-A1B5-5B403968DBA1}"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C4AFEB12-6505-46EE-887A-378706A87ABC}" srcId="{7B4CA36C-F225-426C-BF0C-DA0842A394A6}" destId="{92D75D2D-9916-4ACA-907C-891D0F5F3282}" srcOrd="1" destOrd="0" parTransId="{CBCC77DE-D1F8-4A1E-8D1A-4775E35CAF11}" sibTransId="{5A86C285-5AB8-4527-807C-7DE16545AEDB}"/>
    <dgm:cxn modelId="{184F05CA-961D-4E29-B6E8-ED36530DAF70}" srcId="{7B4CA36C-F225-426C-BF0C-DA0842A394A6}" destId="{6ACFDE93-47FE-420B-B08D-948706C974E0}" srcOrd="2" destOrd="0" parTransId="{0C50BA3A-A1B5-4EAA-9FFD-7B2B05B54E6E}" sibTransId="{5B1AB1DF-9B46-4014-83FD-F6DD74E8EB61}"/>
    <dgm:cxn modelId="{F2A484B8-0F01-486E-87FE-25071927481E}" type="presOf" srcId="{CF858343-86AF-4CB5-9E01-B6B8A8E516F3}" destId="{E9ACDD8F-908F-4025-A43F-17D5A14E5AA1}"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0EE6FEF2-3024-429A-8580-2E1FCC97FDC5}" srcId="{7B4CA36C-F225-426C-BF0C-DA0842A394A6}" destId="{CF858343-86AF-4CB5-9E01-B6B8A8E516F3}" srcOrd="3" destOrd="0" parTransId="{6DDC7220-7DDE-4E25-B6BA-6AD116DDC2AF}" sibTransId="{8253D735-D9FA-4C55-9DC5-ADB30BF9B033}"/>
    <dgm:cxn modelId="{9B0BE7B3-D4D9-4582-B530-6DA2E6C99244}" srcId="{7B4CA36C-F225-426C-BF0C-DA0842A394A6}" destId="{2837C4B8-066A-45FB-A93F-D20F5AAF1D33}" srcOrd="5" destOrd="0" parTransId="{EACCABC5-D861-4351-BA64-345B0330CF79}" sibTransId="{F4DB4B0C-EB1D-45B3-B308-748A0EDFBBAD}"/>
    <dgm:cxn modelId="{D3F9E96E-56FE-42B6-9171-22C38BFC0B42}" srcId="{7B4CA36C-F225-426C-BF0C-DA0842A394A6}" destId="{0C0E4775-E2E1-403C-9234-C53BCAAC3DCC}" srcOrd="6" destOrd="0" parTransId="{6DB4F034-F6C2-4574-8D43-68C26BBD68BA}" sibTransId="{707A2AFE-385E-4652-9EFA-72B6030FAF23}"/>
    <dgm:cxn modelId="{CB9D41A6-7E30-47C3-BD3C-DDD1E432F8B5}" srcId="{7B4CA36C-F225-426C-BF0C-DA0842A394A6}" destId="{44919E95-4B0E-4682-A2B0-E15CB2BAF45C}" srcOrd="7"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CE4A1C6E-3212-4FD0-87AE-9F1BB3F2A9E2}" type="presOf" srcId="{92D75D2D-9916-4ACA-907C-891D0F5F3282}" destId="{4AB85EF7-B54C-4DE7-BD6A-97E8E236027C}" srcOrd="0" destOrd="0" presId="urn:microsoft.com/office/officeart/2005/8/layout/default"/>
    <dgm:cxn modelId="{E16138E3-12D6-49E3-BAB1-BC15E8C5ACE2}" type="presOf" srcId="{12823F73-579B-4F7B-A2A1-D2F731215C3E}" destId="{8A8156BE-27D5-4D86-A8E0-740EB0F16F71}" srcOrd="0" destOrd="0" presId="urn:microsoft.com/office/officeart/2005/8/layout/default"/>
    <dgm:cxn modelId="{9F318EED-E73A-4559-B17D-CAA65A0EA116}" srcId="{7B4CA36C-F225-426C-BF0C-DA0842A394A6}" destId="{FAF38047-4282-4972-98F8-2AC82467DC95}" srcOrd="4" destOrd="0" parTransId="{A7A2E625-7B64-446B-A5F2-20DF5D2FF516}" sibTransId="{A0CD96BE-3BC1-4BA1-A84A-91FAE89AA04C}"/>
    <dgm:cxn modelId="{2708EC51-7A90-4B78-8A01-965593017328}" type="presParOf" srcId="{49ECCC12-78A3-4A51-9DED-EA98B6B9B587}" destId="{8A8156BE-27D5-4D86-A8E0-740EB0F16F71}" srcOrd="0" destOrd="0" presId="urn:microsoft.com/office/officeart/2005/8/layout/default"/>
    <dgm:cxn modelId="{FBB7DDCB-E1C0-43EB-AC3B-40A003A4E267}" type="presParOf" srcId="{49ECCC12-78A3-4A51-9DED-EA98B6B9B587}" destId="{885F06A2-19E9-4B57-8EED-84EAC4E6AAFD}" srcOrd="1" destOrd="0" presId="urn:microsoft.com/office/officeart/2005/8/layout/default"/>
    <dgm:cxn modelId="{4CE34C06-E0C0-4E65-81DC-ACBFA863D3C8}" type="presParOf" srcId="{49ECCC12-78A3-4A51-9DED-EA98B6B9B587}" destId="{4AB85EF7-B54C-4DE7-BD6A-97E8E236027C}" srcOrd="2" destOrd="0" presId="urn:microsoft.com/office/officeart/2005/8/layout/default"/>
    <dgm:cxn modelId="{B5DEBAF5-38EA-41D1-871E-B86F77670F45}" type="presParOf" srcId="{49ECCC12-78A3-4A51-9DED-EA98B6B9B587}" destId="{3DCD1430-4AB2-4A7A-BA8F-8CDBE4FAC83C}" srcOrd="3" destOrd="0" presId="urn:microsoft.com/office/officeart/2005/8/layout/default"/>
    <dgm:cxn modelId="{A656B668-0914-4D0B-BCA8-F21F7AAC5FF7}" type="presParOf" srcId="{49ECCC12-78A3-4A51-9DED-EA98B6B9B587}" destId="{D4461273-3391-4581-A1B5-5B403968DBA1}" srcOrd="4" destOrd="0" presId="urn:microsoft.com/office/officeart/2005/8/layout/default"/>
    <dgm:cxn modelId="{93F7A6D8-5895-463D-A5CA-B7B40514E8C6}" type="presParOf" srcId="{49ECCC12-78A3-4A51-9DED-EA98B6B9B587}" destId="{7849EB8A-372C-42C4-8F99-CE8EA142D909}" srcOrd="5" destOrd="0" presId="urn:microsoft.com/office/officeart/2005/8/layout/default"/>
    <dgm:cxn modelId="{A02D3D9D-D97E-45BB-93C8-F7642DB7F73C}" type="presParOf" srcId="{49ECCC12-78A3-4A51-9DED-EA98B6B9B587}" destId="{E9ACDD8F-908F-4025-A43F-17D5A14E5AA1}" srcOrd="6" destOrd="0" presId="urn:microsoft.com/office/officeart/2005/8/layout/default"/>
    <dgm:cxn modelId="{9367D3B3-899D-4651-96DB-01296E1F71B0}" type="presParOf" srcId="{49ECCC12-78A3-4A51-9DED-EA98B6B9B587}" destId="{6B1A75D8-85AF-451D-B6A5-D641FA348C59}" srcOrd="7" destOrd="0" presId="urn:microsoft.com/office/officeart/2005/8/layout/default"/>
    <dgm:cxn modelId="{AC4263B1-7D53-4042-87CB-406F7399987F}" type="presParOf" srcId="{49ECCC12-78A3-4A51-9DED-EA98B6B9B587}" destId="{B4041BF4-6ACB-4E92-9C4A-2919E6A2A2EB}" srcOrd="8" destOrd="0" presId="urn:microsoft.com/office/officeart/2005/8/layout/default"/>
    <dgm:cxn modelId="{C93DB240-7110-4CAC-AC69-3F9C32306C5A}" type="presParOf" srcId="{49ECCC12-78A3-4A51-9DED-EA98B6B9B587}" destId="{49790E2B-8A06-4A99-B564-F60325C95273}" srcOrd="9" destOrd="0" presId="urn:microsoft.com/office/officeart/2005/8/layout/default"/>
    <dgm:cxn modelId="{C45DE153-8582-4945-8725-6006B3096264}" type="presParOf" srcId="{49ECCC12-78A3-4A51-9DED-EA98B6B9B587}" destId="{F1E521EB-3B28-483F-8FE5-3FD1A67F1E0D}" srcOrd="10" destOrd="0" presId="urn:microsoft.com/office/officeart/2005/8/layout/default"/>
    <dgm:cxn modelId="{F3FADE6C-92C0-46B7-940D-B2B3BCF13D1F}" type="presParOf" srcId="{49ECCC12-78A3-4A51-9DED-EA98B6B9B587}" destId="{AA5B333A-33C6-40D7-BE99-F5B4FCC85DA7}" srcOrd="11" destOrd="0" presId="urn:microsoft.com/office/officeart/2005/8/layout/default"/>
    <dgm:cxn modelId="{CD8EB542-C867-48FE-BEED-E3B82B996918}" type="presParOf" srcId="{49ECCC12-78A3-4A51-9DED-EA98B6B9B587}" destId="{3DAD6395-C3EE-4503-9123-A166939569E3}" srcOrd="12" destOrd="0" presId="urn:microsoft.com/office/officeart/2005/8/layout/default"/>
    <dgm:cxn modelId="{2C495281-3FEF-49C6-9F9E-4B73F125F302}" type="presParOf" srcId="{49ECCC12-78A3-4A51-9DED-EA98B6B9B587}" destId="{F6C58D59-0688-4D0B-A0DA-4BE3FE9C3AB2}" srcOrd="13" destOrd="0" presId="urn:microsoft.com/office/officeart/2005/8/layout/default"/>
    <dgm:cxn modelId="{CF69CF0A-3F9A-45FB-8B7B-24BC7915FD38}" type="presParOf" srcId="{49ECCC12-78A3-4A51-9DED-EA98B6B9B587}" destId="{DFFE2D26-DAA0-4656-B607-97B1C6E535F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22AB5-894D-47CF-B1C7-758E6D9608FB}"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F08C1FDB-1D6F-468C-8278-6C894F7714F1}">
      <dgm:prSet/>
      <dgm:spPr/>
      <dgm:t>
        <a:bodyPr/>
        <a:lstStyle/>
        <a:p>
          <a:pPr rtl="0"/>
          <a:r>
            <a:rPr lang="en-US" smtClean="0"/>
            <a:t>Binary transmission instead of text</a:t>
          </a:r>
          <a:endParaRPr lang="en-US"/>
        </a:p>
      </dgm:t>
    </dgm:pt>
    <dgm:pt modelId="{0A62B90D-A4A1-4FF9-9FEA-5985C64FE905}" type="parTrans" cxnId="{705E78F5-1424-4DA8-B0FD-B9640BB44A5C}">
      <dgm:prSet/>
      <dgm:spPr/>
      <dgm:t>
        <a:bodyPr/>
        <a:lstStyle/>
        <a:p>
          <a:endParaRPr lang="en-US"/>
        </a:p>
      </dgm:t>
    </dgm:pt>
    <dgm:pt modelId="{FFA7D509-8893-4015-8D78-1722CBFCA483}" type="sibTrans" cxnId="{705E78F5-1424-4DA8-B0FD-B9640BB44A5C}">
      <dgm:prSet/>
      <dgm:spPr/>
      <dgm:t>
        <a:bodyPr/>
        <a:lstStyle/>
        <a:p>
          <a:endParaRPr lang="en-US"/>
        </a:p>
      </dgm:t>
    </dgm:pt>
    <dgm:pt modelId="{E58E0B8C-915E-46EB-9F15-4C8F4F5C48F1}">
      <dgm:prSet/>
      <dgm:spPr/>
      <dgm:t>
        <a:bodyPr/>
        <a:lstStyle/>
        <a:p>
          <a:pPr rtl="0"/>
          <a:r>
            <a:rPr lang="en-US" smtClean="0"/>
            <a:t>Fully multiplexed instead of ordered and blocking</a:t>
          </a:r>
          <a:endParaRPr lang="en-US"/>
        </a:p>
      </dgm:t>
    </dgm:pt>
    <dgm:pt modelId="{6268CF7F-3BF6-48E7-B0C4-D0835EF93B43}" type="parTrans" cxnId="{AE58818C-08E4-41E9-9C32-1DC17A438A1B}">
      <dgm:prSet/>
      <dgm:spPr/>
      <dgm:t>
        <a:bodyPr/>
        <a:lstStyle/>
        <a:p>
          <a:endParaRPr lang="en-US"/>
        </a:p>
      </dgm:t>
    </dgm:pt>
    <dgm:pt modelId="{7672E99E-277D-4033-8FAB-33B6A39CDDC5}" type="sibTrans" cxnId="{AE58818C-08E4-41E9-9C32-1DC17A438A1B}">
      <dgm:prSet/>
      <dgm:spPr/>
      <dgm:t>
        <a:bodyPr/>
        <a:lstStyle/>
        <a:p>
          <a:endParaRPr lang="en-US"/>
        </a:p>
      </dgm:t>
    </dgm:pt>
    <dgm:pt modelId="{5692DB0A-F143-4FBF-B2EE-8EF2F824A3AD}">
      <dgm:prSet/>
      <dgm:spPr/>
      <dgm:t>
        <a:bodyPr/>
        <a:lstStyle/>
        <a:p>
          <a:pPr rtl="0"/>
          <a:r>
            <a:rPr lang="en-US" smtClean="0"/>
            <a:t>One connection to the server - parallel loading of resources</a:t>
          </a:r>
          <a:endParaRPr lang="en-US"/>
        </a:p>
      </dgm:t>
    </dgm:pt>
    <dgm:pt modelId="{2D81143D-878C-4A3C-A23A-EFF267F2DF1F}" type="parTrans" cxnId="{19E0DED0-106E-4346-A01E-72E1090673C4}">
      <dgm:prSet/>
      <dgm:spPr/>
      <dgm:t>
        <a:bodyPr/>
        <a:lstStyle/>
        <a:p>
          <a:endParaRPr lang="en-US"/>
        </a:p>
      </dgm:t>
    </dgm:pt>
    <dgm:pt modelId="{7B597AB2-E103-49A5-A6AA-EB3F4000DB01}" type="sibTrans" cxnId="{19E0DED0-106E-4346-A01E-72E1090673C4}">
      <dgm:prSet/>
      <dgm:spPr/>
      <dgm:t>
        <a:bodyPr/>
        <a:lstStyle/>
        <a:p>
          <a:endParaRPr lang="en-US"/>
        </a:p>
      </dgm:t>
    </dgm:pt>
    <dgm:pt modelId="{0F577BD3-3A22-4D04-B987-C612733B8214}">
      <dgm:prSet/>
      <dgm:spPr/>
      <dgm:t>
        <a:bodyPr/>
        <a:lstStyle/>
        <a:p>
          <a:pPr rtl="0"/>
          <a:r>
            <a:rPr lang="en-US" smtClean="0"/>
            <a:t>Header compression is now used to reduce overhead</a:t>
          </a:r>
          <a:endParaRPr lang="en-US"/>
        </a:p>
      </dgm:t>
    </dgm:pt>
    <dgm:pt modelId="{4FE39379-DBF6-4FDB-89A0-76144F161F7C}" type="parTrans" cxnId="{F22214C7-D314-422B-8C40-EE0E26419B6C}">
      <dgm:prSet/>
      <dgm:spPr/>
      <dgm:t>
        <a:bodyPr/>
        <a:lstStyle/>
        <a:p>
          <a:endParaRPr lang="en-US"/>
        </a:p>
      </dgm:t>
    </dgm:pt>
    <dgm:pt modelId="{B606CDCF-482F-4316-958B-5F49648A5224}" type="sibTrans" cxnId="{F22214C7-D314-422B-8C40-EE0E26419B6C}">
      <dgm:prSet/>
      <dgm:spPr/>
      <dgm:t>
        <a:bodyPr/>
        <a:lstStyle/>
        <a:p>
          <a:endParaRPr lang="en-US"/>
        </a:p>
      </dgm:t>
    </dgm:pt>
    <dgm:pt modelId="{28878F6E-83CE-4AD1-A14A-F421657B3DA7}">
      <dgm:prSet/>
      <dgm:spPr/>
      <dgm:t>
        <a:bodyPr/>
        <a:lstStyle/>
        <a:p>
          <a:pPr rtl="0"/>
          <a:r>
            <a:rPr lang="en-US" smtClean="0"/>
            <a:t>Servers can now “push” responses proactively into client caches</a:t>
          </a:r>
          <a:endParaRPr lang="en-US"/>
        </a:p>
      </dgm:t>
    </dgm:pt>
    <dgm:pt modelId="{522EE50D-5E2C-497D-8766-AB76979B4FA6}" type="parTrans" cxnId="{19CF1C5C-4883-4AF3-8F4E-67EAF72A28D5}">
      <dgm:prSet/>
      <dgm:spPr/>
      <dgm:t>
        <a:bodyPr/>
        <a:lstStyle/>
        <a:p>
          <a:endParaRPr lang="en-US"/>
        </a:p>
      </dgm:t>
    </dgm:pt>
    <dgm:pt modelId="{C655458B-19DB-4162-86C5-FD4B95DA956E}" type="sibTrans" cxnId="{19CF1C5C-4883-4AF3-8F4E-67EAF72A28D5}">
      <dgm:prSet/>
      <dgm:spPr/>
      <dgm:t>
        <a:bodyPr/>
        <a:lstStyle/>
        <a:p>
          <a:endParaRPr lang="en-US"/>
        </a:p>
      </dgm:t>
    </dgm:pt>
    <dgm:pt modelId="{86F0A44F-BD0B-4289-B379-35FCBCC1E111}" type="pres">
      <dgm:prSet presAssocID="{25F22AB5-894D-47CF-B1C7-758E6D9608FB}" presName="diagram" presStyleCnt="0">
        <dgm:presLayoutVars>
          <dgm:dir/>
          <dgm:resizeHandles val="exact"/>
        </dgm:presLayoutVars>
      </dgm:prSet>
      <dgm:spPr/>
      <dgm:t>
        <a:bodyPr/>
        <a:lstStyle/>
        <a:p>
          <a:endParaRPr lang="en-US"/>
        </a:p>
      </dgm:t>
    </dgm:pt>
    <dgm:pt modelId="{AA06BC79-A6EA-4D9A-8C1D-6F82D5DCFD10}" type="pres">
      <dgm:prSet presAssocID="{F08C1FDB-1D6F-468C-8278-6C894F7714F1}" presName="node" presStyleLbl="node1" presStyleIdx="0" presStyleCnt="5">
        <dgm:presLayoutVars>
          <dgm:bulletEnabled val="1"/>
        </dgm:presLayoutVars>
      </dgm:prSet>
      <dgm:spPr/>
      <dgm:t>
        <a:bodyPr/>
        <a:lstStyle/>
        <a:p>
          <a:endParaRPr lang="en-US"/>
        </a:p>
      </dgm:t>
    </dgm:pt>
    <dgm:pt modelId="{64E0509E-0AE7-4655-9542-65E1239F939D}" type="pres">
      <dgm:prSet presAssocID="{FFA7D509-8893-4015-8D78-1722CBFCA483}" presName="sibTrans" presStyleCnt="0"/>
      <dgm:spPr/>
    </dgm:pt>
    <dgm:pt modelId="{B1BF1409-D64B-418B-AAEB-E7EF4634CEAE}" type="pres">
      <dgm:prSet presAssocID="{E58E0B8C-915E-46EB-9F15-4C8F4F5C48F1}" presName="node" presStyleLbl="node1" presStyleIdx="1" presStyleCnt="5">
        <dgm:presLayoutVars>
          <dgm:bulletEnabled val="1"/>
        </dgm:presLayoutVars>
      </dgm:prSet>
      <dgm:spPr/>
      <dgm:t>
        <a:bodyPr/>
        <a:lstStyle/>
        <a:p>
          <a:endParaRPr lang="en-US"/>
        </a:p>
      </dgm:t>
    </dgm:pt>
    <dgm:pt modelId="{2216F9D8-7722-4866-9771-CF5DEB529E32}" type="pres">
      <dgm:prSet presAssocID="{7672E99E-277D-4033-8FAB-33B6A39CDDC5}" presName="sibTrans" presStyleCnt="0"/>
      <dgm:spPr/>
    </dgm:pt>
    <dgm:pt modelId="{693423DD-A0D4-464E-9AFB-64FE08660772}" type="pres">
      <dgm:prSet presAssocID="{5692DB0A-F143-4FBF-B2EE-8EF2F824A3AD}" presName="node" presStyleLbl="node1" presStyleIdx="2" presStyleCnt="5">
        <dgm:presLayoutVars>
          <dgm:bulletEnabled val="1"/>
        </dgm:presLayoutVars>
      </dgm:prSet>
      <dgm:spPr/>
      <dgm:t>
        <a:bodyPr/>
        <a:lstStyle/>
        <a:p>
          <a:endParaRPr lang="en-US"/>
        </a:p>
      </dgm:t>
    </dgm:pt>
    <dgm:pt modelId="{38C84035-429B-4D3C-84AF-FABBBBCFC767}" type="pres">
      <dgm:prSet presAssocID="{7B597AB2-E103-49A5-A6AA-EB3F4000DB01}" presName="sibTrans" presStyleCnt="0"/>
      <dgm:spPr/>
    </dgm:pt>
    <dgm:pt modelId="{5D6E0042-22BB-415F-B017-968AB9F732D6}" type="pres">
      <dgm:prSet presAssocID="{0F577BD3-3A22-4D04-B987-C612733B8214}" presName="node" presStyleLbl="node1" presStyleIdx="3" presStyleCnt="5">
        <dgm:presLayoutVars>
          <dgm:bulletEnabled val="1"/>
        </dgm:presLayoutVars>
      </dgm:prSet>
      <dgm:spPr/>
      <dgm:t>
        <a:bodyPr/>
        <a:lstStyle/>
        <a:p>
          <a:endParaRPr lang="en-US"/>
        </a:p>
      </dgm:t>
    </dgm:pt>
    <dgm:pt modelId="{F55CB728-30FA-49C3-AB5F-88A5C9C5A76B}" type="pres">
      <dgm:prSet presAssocID="{B606CDCF-482F-4316-958B-5F49648A5224}" presName="sibTrans" presStyleCnt="0"/>
      <dgm:spPr/>
    </dgm:pt>
    <dgm:pt modelId="{B579F445-7D35-4FB5-A3CC-787C377D55C9}" type="pres">
      <dgm:prSet presAssocID="{28878F6E-83CE-4AD1-A14A-F421657B3DA7}" presName="node" presStyleLbl="node1" presStyleIdx="4" presStyleCnt="5">
        <dgm:presLayoutVars>
          <dgm:bulletEnabled val="1"/>
        </dgm:presLayoutVars>
      </dgm:prSet>
      <dgm:spPr/>
      <dgm:t>
        <a:bodyPr/>
        <a:lstStyle/>
        <a:p>
          <a:endParaRPr lang="en-US"/>
        </a:p>
      </dgm:t>
    </dgm:pt>
  </dgm:ptLst>
  <dgm:cxnLst>
    <dgm:cxn modelId="{705E78F5-1424-4DA8-B0FD-B9640BB44A5C}" srcId="{25F22AB5-894D-47CF-B1C7-758E6D9608FB}" destId="{F08C1FDB-1D6F-468C-8278-6C894F7714F1}" srcOrd="0" destOrd="0" parTransId="{0A62B90D-A4A1-4FF9-9FEA-5985C64FE905}" sibTransId="{FFA7D509-8893-4015-8D78-1722CBFCA483}"/>
    <dgm:cxn modelId="{19CF1C5C-4883-4AF3-8F4E-67EAF72A28D5}" srcId="{25F22AB5-894D-47CF-B1C7-758E6D9608FB}" destId="{28878F6E-83CE-4AD1-A14A-F421657B3DA7}" srcOrd="4" destOrd="0" parTransId="{522EE50D-5E2C-497D-8766-AB76979B4FA6}" sibTransId="{C655458B-19DB-4162-86C5-FD4B95DA956E}"/>
    <dgm:cxn modelId="{19E0DED0-106E-4346-A01E-72E1090673C4}" srcId="{25F22AB5-894D-47CF-B1C7-758E6D9608FB}" destId="{5692DB0A-F143-4FBF-B2EE-8EF2F824A3AD}" srcOrd="2" destOrd="0" parTransId="{2D81143D-878C-4A3C-A23A-EFF267F2DF1F}" sibTransId="{7B597AB2-E103-49A5-A6AA-EB3F4000DB01}"/>
    <dgm:cxn modelId="{1838179C-A4EA-4D5F-875F-8A4009E97616}" type="presOf" srcId="{28878F6E-83CE-4AD1-A14A-F421657B3DA7}" destId="{B579F445-7D35-4FB5-A3CC-787C377D55C9}" srcOrd="0" destOrd="0" presId="urn:microsoft.com/office/officeart/2005/8/layout/default"/>
    <dgm:cxn modelId="{4D836805-287E-45C5-BE0C-066606D951BB}" type="presOf" srcId="{E58E0B8C-915E-46EB-9F15-4C8F4F5C48F1}" destId="{B1BF1409-D64B-418B-AAEB-E7EF4634CEAE}" srcOrd="0" destOrd="0" presId="urn:microsoft.com/office/officeart/2005/8/layout/default"/>
    <dgm:cxn modelId="{1062100F-9624-42C6-AD7D-B304BF8F4BCF}" type="presOf" srcId="{5692DB0A-F143-4FBF-B2EE-8EF2F824A3AD}" destId="{693423DD-A0D4-464E-9AFB-64FE08660772}" srcOrd="0" destOrd="0" presId="urn:microsoft.com/office/officeart/2005/8/layout/default"/>
    <dgm:cxn modelId="{AE58818C-08E4-41E9-9C32-1DC17A438A1B}" srcId="{25F22AB5-894D-47CF-B1C7-758E6D9608FB}" destId="{E58E0B8C-915E-46EB-9F15-4C8F4F5C48F1}" srcOrd="1" destOrd="0" parTransId="{6268CF7F-3BF6-48E7-B0C4-D0835EF93B43}" sibTransId="{7672E99E-277D-4033-8FAB-33B6A39CDDC5}"/>
    <dgm:cxn modelId="{A7558B5A-3A7C-4743-B888-74D4F427B0FD}" type="presOf" srcId="{25F22AB5-894D-47CF-B1C7-758E6D9608FB}" destId="{86F0A44F-BD0B-4289-B379-35FCBCC1E111}" srcOrd="0" destOrd="0" presId="urn:microsoft.com/office/officeart/2005/8/layout/default"/>
    <dgm:cxn modelId="{F22214C7-D314-422B-8C40-EE0E26419B6C}" srcId="{25F22AB5-894D-47CF-B1C7-758E6D9608FB}" destId="{0F577BD3-3A22-4D04-B987-C612733B8214}" srcOrd="3" destOrd="0" parTransId="{4FE39379-DBF6-4FDB-89A0-76144F161F7C}" sibTransId="{B606CDCF-482F-4316-958B-5F49648A5224}"/>
    <dgm:cxn modelId="{EF3DB6C3-BCF5-4FAC-96DE-197F826ECB05}" type="presOf" srcId="{F08C1FDB-1D6F-468C-8278-6C894F7714F1}" destId="{AA06BC79-A6EA-4D9A-8C1D-6F82D5DCFD10}" srcOrd="0" destOrd="0" presId="urn:microsoft.com/office/officeart/2005/8/layout/default"/>
    <dgm:cxn modelId="{031D76EB-5CAC-4DAA-A1F7-9106D3DA392B}" type="presOf" srcId="{0F577BD3-3A22-4D04-B987-C612733B8214}" destId="{5D6E0042-22BB-415F-B017-968AB9F732D6}" srcOrd="0" destOrd="0" presId="urn:microsoft.com/office/officeart/2005/8/layout/default"/>
    <dgm:cxn modelId="{5544058A-36C1-4C14-88A4-938D416587CA}" type="presParOf" srcId="{86F0A44F-BD0B-4289-B379-35FCBCC1E111}" destId="{AA06BC79-A6EA-4D9A-8C1D-6F82D5DCFD10}" srcOrd="0" destOrd="0" presId="urn:microsoft.com/office/officeart/2005/8/layout/default"/>
    <dgm:cxn modelId="{67010755-CB15-49BB-93B0-45D89CAB3D2B}" type="presParOf" srcId="{86F0A44F-BD0B-4289-B379-35FCBCC1E111}" destId="{64E0509E-0AE7-4655-9542-65E1239F939D}" srcOrd="1" destOrd="0" presId="urn:microsoft.com/office/officeart/2005/8/layout/default"/>
    <dgm:cxn modelId="{2B6AFE60-4638-4ED5-BE2F-F1C57825C515}" type="presParOf" srcId="{86F0A44F-BD0B-4289-B379-35FCBCC1E111}" destId="{B1BF1409-D64B-418B-AAEB-E7EF4634CEAE}" srcOrd="2" destOrd="0" presId="urn:microsoft.com/office/officeart/2005/8/layout/default"/>
    <dgm:cxn modelId="{0982B152-ECDA-47C6-8AAE-FDA77E3AE1B5}" type="presParOf" srcId="{86F0A44F-BD0B-4289-B379-35FCBCC1E111}" destId="{2216F9D8-7722-4866-9771-CF5DEB529E32}" srcOrd="3" destOrd="0" presId="urn:microsoft.com/office/officeart/2005/8/layout/default"/>
    <dgm:cxn modelId="{BCAFC0BA-48A2-4E97-9BDF-8A42F0B1F16F}" type="presParOf" srcId="{86F0A44F-BD0B-4289-B379-35FCBCC1E111}" destId="{693423DD-A0D4-464E-9AFB-64FE08660772}" srcOrd="4" destOrd="0" presId="urn:microsoft.com/office/officeart/2005/8/layout/default"/>
    <dgm:cxn modelId="{834F41B3-56B5-4745-800C-A6E673904D58}" type="presParOf" srcId="{86F0A44F-BD0B-4289-B379-35FCBCC1E111}" destId="{38C84035-429B-4D3C-84AF-FABBBBCFC767}" srcOrd="5" destOrd="0" presId="urn:microsoft.com/office/officeart/2005/8/layout/default"/>
    <dgm:cxn modelId="{08D0A920-8323-43B0-B34D-17F95C30E5BB}" type="presParOf" srcId="{86F0A44F-BD0B-4289-B379-35FCBCC1E111}" destId="{5D6E0042-22BB-415F-B017-968AB9F732D6}" srcOrd="6" destOrd="0" presId="urn:microsoft.com/office/officeart/2005/8/layout/default"/>
    <dgm:cxn modelId="{65837AD7-5D76-4220-8FFB-545E93F1E7FA}" type="presParOf" srcId="{86F0A44F-BD0B-4289-B379-35FCBCC1E111}" destId="{F55CB728-30FA-49C3-AB5F-88A5C9C5A76B}" srcOrd="7" destOrd="0" presId="urn:microsoft.com/office/officeart/2005/8/layout/default"/>
    <dgm:cxn modelId="{B8387633-8F3E-4D70-A522-5C7A6B392FD2}" type="presParOf" srcId="{86F0A44F-BD0B-4289-B379-35FCBCC1E111}" destId="{B579F445-7D35-4FB5-A3CC-787C377D55C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C0E4775-E2E1-403C-9234-C53BCAAC3DCC}">
      <dgm:prSet/>
      <dgm:spPr/>
      <dgm:t>
        <a:bodyPr/>
        <a:lstStyle/>
        <a:p>
          <a:pPr rtl="0"/>
          <a:r>
            <a:rPr lang="en-US" dirty="0" smtClean="0"/>
            <a:t>NPM Integration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JSON Editor</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2837C4B8-066A-45FB-A93F-D20F5AAF1D33}">
      <dgm:prSet/>
      <dgm:spPr/>
      <dgm:t>
        <a:bodyPr/>
        <a:lstStyle/>
        <a:p>
          <a:r>
            <a:rPr lang="en-US" dirty="0" smtClean="0"/>
            <a:t>Browser Link</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FAF38047-4282-4972-98F8-2AC82467DC95}">
      <dgm:prSet/>
      <dgm:spPr>
        <a:solidFill>
          <a:srgbClr val="44546A"/>
        </a:solidFill>
      </dgm:spPr>
      <dgm:t>
        <a:bodyPr/>
        <a:lstStyle/>
        <a:p>
          <a:pPr rtl="0"/>
          <a:r>
            <a:rPr lang="en-US" dirty="0" smtClean="0"/>
            <a:t>Web Essentials</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5B4EFD9D-506F-421B-9D88-7FF8CD489C8D}">
      <dgm:prSet/>
      <dgm:spPr/>
      <dgm:t>
        <a:bodyPr/>
        <a:lstStyle/>
        <a:p>
          <a:pPr rtl="0"/>
          <a:r>
            <a:rPr lang="en-US" dirty="0" smtClean="0"/>
            <a:t>HTML Editor</a:t>
          </a:r>
          <a:endParaRPr lang="en-US" dirty="0"/>
        </a:p>
      </dgm:t>
    </dgm:pt>
    <dgm:pt modelId="{0C0EB65F-BEF9-4AE0-A7A6-4B267F3AA6A6}" type="parTrans" cxnId="{2BAF01CC-693B-4AFC-8974-B8FCD99341DE}">
      <dgm:prSet/>
      <dgm:spPr/>
    </dgm:pt>
    <dgm:pt modelId="{0952D64E-E223-4A4B-B080-9B618D8F27D4}" type="sibTrans" cxnId="{2BAF01CC-693B-4AFC-8974-B8FCD99341DE}">
      <dgm:prSet/>
      <dgm:spPr/>
    </dgm:pt>
    <dgm:pt modelId="{BFDD77DA-D402-443D-8BDA-7A0C8CBC530E}">
      <dgm:prSet/>
      <dgm:spPr/>
      <dgm:t>
        <a:bodyPr/>
        <a:lstStyle/>
        <a:p>
          <a:pPr rtl="0"/>
          <a:r>
            <a:rPr lang="en-US" dirty="0" smtClean="0"/>
            <a:t>JavaScript Editor</a:t>
          </a:r>
          <a:endParaRPr lang="en-US" dirty="0"/>
        </a:p>
      </dgm:t>
    </dgm:pt>
    <dgm:pt modelId="{D9FA3B71-A5A1-4AB9-B030-C309568232C6}" type="parTrans" cxnId="{BED6BE21-6C9C-4536-B141-1C8A1284764B}">
      <dgm:prSet/>
      <dgm:spPr/>
    </dgm:pt>
    <dgm:pt modelId="{2AE53BAA-26FF-4031-836C-5BD7C1FF5C4A}" type="sibTrans" cxnId="{BED6BE21-6C9C-4536-B141-1C8A1284764B}">
      <dgm:prSet/>
      <dgm:spPr/>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B4041BF4-6ACB-4E92-9C4A-2919E6A2A2EB}" type="pres">
      <dgm:prSet presAssocID="{FAF38047-4282-4972-98F8-2AC82467DC95}" presName="node" presStyleLbl="node1" presStyleIdx="0" presStyleCnt="6">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pt>
    <dgm:pt modelId="{F1E521EB-3B28-483F-8FE5-3FD1A67F1E0D}" type="pres">
      <dgm:prSet presAssocID="{2837C4B8-066A-45FB-A93F-D20F5AAF1D33}" presName="node" presStyleLbl="node1" presStyleIdx="1" presStyleCnt="6">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pt>
    <dgm:pt modelId="{3DAD6395-C3EE-4503-9123-A166939569E3}" type="pres">
      <dgm:prSet presAssocID="{0C0E4775-E2E1-403C-9234-C53BCAAC3DCC}" presName="node" presStyleLbl="node1" presStyleIdx="2" presStyleCnt="6">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pt>
    <dgm:pt modelId="{DFFE2D26-DAA0-4656-B607-97B1C6E535F8}" type="pres">
      <dgm:prSet presAssocID="{44919E95-4B0E-4682-A2B0-E15CB2BAF45C}" presName="node" presStyleLbl="node1" presStyleIdx="3" presStyleCnt="6">
        <dgm:presLayoutVars>
          <dgm:bulletEnabled val="1"/>
        </dgm:presLayoutVars>
      </dgm:prSet>
      <dgm:spPr/>
      <dgm:t>
        <a:bodyPr/>
        <a:lstStyle/>
        <a:p>
          <a:endParaRPr lang="en-US"/>
        </a:p>
      </dgm:t>
    </dgm:pt>
    <dgm:pt modelId="{BBB97810-0ECB-47D6-9858-89A7CAB576EC}" type="pres">
      <dgm:prSet presAssocID="{98E5777A-6924-47F9-AE0D-6DF6EE5F5F59}" presName="sibTrans" presStyleCnt="0"/>
      <dgm:spPr/>
    </dgm:pt>
    <dgm:pt modelId="{FEE149BB-3301-430C-AD79-22A9EE938F0A}" type="pres">
      <dgm:prSet presAssocID="{5B4EFD9D-506F-421B-9D88-7FF8CD489C8D}" presName="node" presStyleLbl="node1" presStyleIdx="4" presStyleCnt="6">
        <dgm:presLayoutVars>
          <dgm:bulletEnabled val="1"/>
        </dgm:presLayoutVars>
      </dgm:prSet>
      <dgm:spPr/>
      <dgm:t>
        <a:bodyPr/>
        <a:lstStyle/>
        <a:p>
          <a:endParaRPr lang="en-US"/>
        </a:p>
      </dgm:t>
    </dgm:pt>
    <dgm:pt modelId="{FF79F1FD-8DD2-46E8-985E-1DE7B5A15F16}" type="pres">
      <dgm:prSet presAssocID="{0952D64E-E223-4A4B-B080-9B618D8F27D4}" presName="sibTrans" presStyleCnt="0"/>
      <dgm:spPr/>
    </dgm:pt>
    <dgm:pt modelId="{7701E95D-B2BE-4C04-8583-D2CFA0E31399}" type="pres">
      <dgm:prSet presAssocID="{BFDD77DA-D402-443D-8BDA-7A0C8CBC530E}" presName="node" presStyleLbl="node1" presStyleIdx="5" presStyleCnt="6">
        <dgm:presLayoutVars>
          <dgm:bulletEnabled val="1"/>
        </dgm:presLayoutVars>
      </dgm:prSet>
      <dgm:spPr/>
      <dgm:t>
        <a:bodyPr/>
        <a:lstStyle/>
        <a:p>
          <a:endParaRPr lang="en-US"/>
        </a:p>
      </dgm:t>
    </dgm:pt>
  </dgm:ptLst>
  <dgm:cxnLst>
    <dgm:cxn modelId="{BED6BE21-6C9C-4536-B141-1C8A1284764B}" srcId="{7B4CA36C-F225-426C-BF0C-DA0842A394A6}" destId="{BFDD77DA-D402-443D-8BDA-7A0C8CBC530E}" srcOrd="5" destOrd="0" parTransId="{D9FA3B71-A5A1-4AB9-B030-C309568232C6}" sibTransId="{2AE53BAA-26FF-4031-836C-5BD7C1FF5C4A}"/>
    <dgm:cxn modelId="{9F318EED-E73A-4559-B17D-CAA65A0EA116}" srcId="{7B4CA36C-F225-426C-BF0C-DA0842A394A6}" destId="{FAF38047-4282-4972-98F8-2AC82467DC95}" srcOrd="0" destOrd="0" parTransId="{A7A2E625-7B64-446B-A5F2-20DF5D2FF516}" sibTransId="{A0CD96BE-3BC1-4BA1-A84A-91FAE89AA04C}"/>
    <dgm:cxn modelId="{D92AB589-B2D1-41B9-9234-78A3DA619D5F}" type="presOf" srcId="{2837C4B8-066A-45FB-A93F-D20F5AAF1D33}" destId="{F1E521EB-3B28-483F-8FE5-3FD1A67F1E0D}" srcOrd="0" destOrd="0" presId="urn:microsoft.com/office/officeart/2005/8/layout/default"/>
    <dgm:cxn modelId="{85253993-94B0-4225-8076-1FFCAD38AC4C}" type="presOf" srcId="{5B4EFD9D-506F-421B-9D88-7FF8CD489C8D}" destId="{FEE149BB-3301-430C-AD79-22A9EE938F0A}" srcOrd="0" destOrd="0" presId="urn:microsoft.com/office/officeart/2005/8/layout/default"/>
    <dgm:cxn modelId="{7596A26D-6CE4-4A94-9ACD-6719047C938A}" type="presOf" srcId="{FAF38047-4282-4972-98F8-2AC82467DC95}" destId="{B4041BF4-6ACB-4E92-9C4A-2919E6A2A2EB}" srcOrd="0" destOrd="0" presId="urn:microsoft.com/office/officeart/2005/8/layout/default"/>
    <dgm:cxn modelId="{8950EEA1-5D6D-4057-9341-D14F4A4F8B68}" type="presOf" srcId="{BFDD77DA-D402-443D-8BDA-7A0C8CBC530E}" destId="{7701E95D-B2BE-4C04-8583-D2CFA0E31399}"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87010350-E298-4631-8119-13962666E0F5}" type="presOf" srcId="{0C0E4775-E2E1-403C-9234-C53BCAAC3DCC}" destId="{3DAD6395-C3EE-4503-9123-A166939569E3}" srcOrd="0" destOrd="0" presId="urn:microsoft.com/office/officeart/2005/8/layout/default"/>
    <dgm:cxn modelId="{2BAF01CC-693B-4AFC-8974-B8FCD99341DE}" srcId="{7B4CA36C-F225-426C-BF0C-DA0842A394A6}" destId="{5B4EFD9D-506F-421B-9D88-7FF8CD489C8D}" srcOrd="4" destOrd="0" parTransId="{0C0EB65F-BEF9-4AE0-A7A6-4B267F3AA6A6}" sibTransId="{0952D64E-E223-4A4B-B080-9B618D8F27D4}"/>
    <dgm:cxn modelId="{D3F9E96E-56FE-42B6-9171-22C38BFC0B42}" srcId="{7B4CA36C-F225-426C-BF0C-DA0842A394A6}" destId="{0C0E4775-E2E1-403C-9234-C53BCAAC3DCC}" srcOrd="2" destOrd="0" parTransId="{6DB4F034-F6C2-4574-8D43-68C26BBD68BA}" sibTransId="{707A2AFE-385E-4652-9EFA-72B6030FAF23}"/>
    <dgm:cxn modelId="{CB9D41A6-7E30-47C3-BD3C-DDD1E432F8B5}" srcId="{7B4CA36C-F225-426C-BF0C-DA0842A394A6}" destId="{44919E95-4B0E-4682-A2B0-E15CB2BAF45C}" srcOrd="3" destOrd="0" parTransId="{EE8CCF35-93CF-4764-884A-1EB5C2403095}" sibTransId="{98E5777A-6924-47F9-AE0D-6DF6EE5F5F59}"/>
    <dgm:cxn modelId="{9B0BE7B3-D4D9-4582-B530-6DA2E6C99244}" srcId="{7B4CA36C-F225-426C-BF0C-DA0842A394A6}" destId="{2837C4B8-066A-45FB-A93F-D20F5AAF1D33}" srcOrd="1" destOrd="0" parTransId="{EACCABC5-D861-4351-BA64-345B0330CF79}" sibTransId="{F4DB4B0C-EB1D-45B3-B308-748A0EDFBBAD}"/>
    <dgm:cxn modelId="{AC4263B1-7D53-4042-87CB-406F7399987F}" type="presParOf" srcId="{49ECCC12-78A3-4A51-9DED-EA98B6B9B587}" destId="{B4041BF4-6ACB-4E92-9C4A-2919E6A2A2EB}" srcOrd="0" destOrd="0" presId="urn:microsoft.com/office/officeart/2005/8/layout/default"/>
    <dgm:cxn modelId="{C93DB240-7110-4CAC-AC69-3F9C32306C5A}" type="presParOf" srcId="{49ECCC12-78A3-4A51-9DED-EA98B6B9B587}" destId="{49790E2B-8A06-4A99-B564-F60325C95273}" srcOrd="1" destOrd="0" presId="urn:microsoft.com/office/officeart/2005/8/layout/default"/>
    <dgm:cxn modelId="{C45DE153-8582-4945-8725-6006B3096264}" type="presParOf" srcId="{49ECCC12-78A3-4A51-9DED-EA98B6B9B587}" destId="{F1E521EB-3B28-483F-8FE5-3FD1A67F1E0D}" srcOrd="2" destOrd="0" presId="urn:microsoft.com/office/officeart/2005/8/layout/default"/>
    <dgm:cxn modelId="{F3FADE6C-92C0-46B7-940D-B2B3BCF13D1F}" type="presParOf" srcId="{49ECCC12-78A3-4A51-9DED-EA98B6B9B587}" destId="{AA5B333A-33C6-40D7-BE99-F5B4FCC85DA7}" srcOrd="3" destOrd="0" presId="urn:microsoft.com/office/officeart/2005/8/layout/default"/>
    <dgm:cxn modelId="{CD8EB542-C867-48FE-BEED-E3B82B996918}" type="presParOf" srcId="{49ECCC12-78A3-4A51-9DED-EA98B6B9B587}" destId="{3DAD6395-C3EE-4503-9123-A166939569E3}" srcOrd="4" destOrd="0" presId="urn:microsoft.com/office/officeart/2005/8/layout/default"/>
    <dgm:cxn modelId="{2C495281-3FEF-49C6-9F9E-4B73F125F302}" type="presParOf" srcId="{49ECCC12-78A3-4A51-9DED-EA98B6B9B587}" destId="{F6C58D59-0688-4D0B-A0DA-4BE3FE9C3AB2}" srcOrd="5" destOrd="0" presId="urn:microsoft.com/office/officeart/2005/8/layout/default"/>
    <dgm:cxn modelId="{CF69CF0A-3F9A-45FB-8B7B-24BC7915FD38}" type="presParOf" srcId="{49ECCC12-78A3-4A51-9DED-EA98B6B9B587}" destId="{DFFE2D26-DAA0-4656-B607-97B1C6E535F8}" srcOrd="6" destOrd="0" presId="urn:microsoft.com/office/officeart/2005/8/layout/default"/>
    <dgm:cxn modelId="{6E9E08CA-7330-4E47-AF01-088B0F014D40}" type="presParOf" srcId="{49ECCC12-78A3-4A51-9DED-EA98B6B9B587}" destId="{BBB97810-0ECB-47D6-9858-89A7CAB576EC}" srcOrd="7" destOrd="0" presId="urn:microsoft.com/office/officeart/2005/8/layout/default"/>
    <dgm:cxn modelId="{8E656A98-A294-4535-95FA-BE12C02FEEB4}" type="presParOf" srcId="{49ECCC12-78A3-4A51-9DED-EA98B6B9B587}" destId="{FEE149BB-3301-430C-AD79-22A9EE938F0A}" srcOrd="8" destOrd="0" presId="urn:microsoft.com/office/officeart/2005/8/layout/default"/>
    <dgm:cxn modelId="{ACCCC643-4F82-4D5B-A1CF-56ACA2DC4D35}" type="presParOf" srcId="{49ECCC12-78A3-4A51-9DED-EA98B6B9B587}" destId="{FF79F1FD-8DD2-46E8-985E-1DE7B5A15F16}" srcOrd="9" destOrd="0" presId="urn:microsoft.com/office/officeart/2005/8/layout/default"/>
    <dgm:cxn modelId="{54045F29-742C-419D-993D-3CAAC7E4307F}" type="presParOf" srcId="{49ECCC12-78A3-4A51-9DED-EA98B6B9B587}" destId="{7701E95D-B2BE-4C04-8583-D2CFA0E3139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156BE-27D5-4D86-A8E0-740EB0F16F71}">
      <dsp:nvSpPr>
        <dsp:cNvPr id="0" name=""/>
        <dsp:cNvSpPr/>
      </dsp:nvSpPr>
      <dsp:spPr>
        <a:xfrm>
          <a:off x="3293"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One ASP.NET</a:t>
          </a:r>
          <a:endParaRPr lang="en-US" sz="2900" kern="1200" dirty="0"/>
        </a:p>
      </dsp:txBody>
      <dsp:txXfrm>
        <a:off x="3293" y="292359"/>
        <a:ext cx="2612501" cy="1567500"/>
      </dsp:txXfrm>
    </dsp:sp>
    <dsp:sp modelId="{4AB85EF7-B54C-4DE7-BD6A-97E8E236027C}">
      <dsp:nvSpPr>
        <dsp:cNvPr id="0" name=""/>
        <dsp:cNvSpPr/>
      </dsp:nvSpPr>
      <dsp:spPr>
        <a:xfrm>
          <a:off x="2877044"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Bootstrap Templates</a:t>
          </a:r>
          <a:endParaRPr lang="en-US" sz="2900" kern="1200" dirty="0"/>
        </a:p>
      </dsp:txBody>
      <dsp:txXfrm>
        <a:off x="2877044" y="292359"/>
        <a:ext cx="2612501" cy="1567500"/>
      </dsp:txXfrm>
    </dsp:sp>
    <dsp:sp modelId="{D4461273-3391-4581-A1B5-5B403968DBA1}">
      <dsp:nvSpPr>
        <dsp:cNvPr id="0" name=""/>
        <dsp:cNvSpPr/>
      </dsp:nvSpPr>
      <dsp:spPr>
        <a:xfrm>
          <a:off x="5750795"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a:t>
          </a:r>
          <a:r>
            <a:rPr lang="en-US" sz="2900" kern="1200" dirty="0" smtClean="0"/>
            <a:t>Identity</a:t>
          </a:r>
          <a:endParaRPr lang="en-US" sz="2900" kern="1200" dirty="0"/>
        </a:p>
      </dsp:txBody>
      <dsp:txXfrm>
        <a:off x="5750795" y="292359"/>
        <a:ext cx="2612501" cy="1567500"/>
      </dsp:txXfrm>
    </dsp:sp>
    <dsp:sp modelId="{E9ACDD8F-908F-4025-A43F-17D5A14E5AA1}">
      <dsp:nvSpPr>
        <dsp:cNvPr id="0" name=""/>
        <dsp:cNvSpPr/>
      </dsp:nvSpPr>
      <dsp:spPr>
        <a:xfrm>
          <a:off x="8624546"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OWIN</a:t>
          </a:r>
          <a:endParaRPr lang="en-US" sz="2900" kern="1200" dirty="0"/>
        </a:p>
      </dsp:txBody>
      <dsp:txXfrm>
        <a:off x="8624546" y="292359"/>
        <a:ext cx="2612501" cy="1567500"/>
      </dsp:txXfrm>
    </dsp:sp>
    <dsp:sp modelId="{B4041BF4-6ACB-4E92-9C4A-2919E6A2A2EB}">
      <dsp:nvSpPr>
        <dsp:cNvPr id="0" name=""/>
        <dsp:cNvSpPr/>
      </dsp:nvSpPr>
      <dsp:spPr>
        <a:xfrm>
          <a:off x="3293"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Web Form Model Binding</a:t>
          </a:r>
          <a:endParaRPr lang="en-US" sz="2900" kern="1200" dirty="0"/>
        </a:p>
      </dsp:txBody>
      <dsp:txXfrm>
        <a:off x="3293" y="2121110"/>
        <a:ext cx="2612501" cy="1567500"/>
      </dsp:txXfrm>
    </dsp:sp>
    <dsp:sp modelId="{F1E521EB-3B28-483F-8FE5-3FD1A67F1E0D}">
      <dsp:nvSpPr>
        <dsp:cNvPr id="0" name=""/>
        <dsp:cNvSpPr/>
      </dsp:nvSpPr>
      <dsp:spPr>
        <a:xfrm>
          <a:off x="2877044"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HTTP/2 Support</a:t>
          </a:r>
          <a:endParaRPr lang="en-US" sz="2900" kern="1200" dirty="0"/>
        </a:p>
      </dsp:txBody>
      <dsp:txXfrm>
        <a:off x="2877044" y="2121110"/>
        <a:ext cx="2612501" cy="1567500"/>
      </dsp:txXfrm>
    </dsp:sp>
    <dsp:sp modelId="{3DAD6395-C3EE-4503-9123-A166939569E3}">
      <dsp:nvSpPr>
        <dsp:cNvPr id="0" name=""/>
        <dsp:cNvSpPr/>
      </dsp:nvSpPr>
      <dsp:spPr>
        <a:xfrm>
          <a:off x="5750795"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.NET Compiler </a:t>
          </a:r>
          <a:r>
            <a:rPr lang="en-US" sz="2900" kern="1200" dirty="0" err="1" smtClean="0"/>
            <a:t>Plarform</a:t>
          </a:r>
          <a:r>
            <a:rPr lang="en-US" sz="2900" kern="1200" dirty="0" smtClean="0"/>
            <a:t> (“Roslyn”)</a:t>
          </a:r>
          <a:endParaRPr lang="en-US" sz="2900" kern="1200" dirty="0"/>
        </a:p>
      </dsp:txBody>
      <dsp:txXfrm>
        <a:off x="5750795" y="2121110"/>
        <a:ext cx="2612501" cy="1567500"/>
      </dsp:txXfrm>
    </dsp:sp>
    <dsp:sp modelId="{DFFE2D26-DAA0-4656-B607-97B1C6E535F8}">
      <dsp:nvSpPr>
        <dsp:cNvPr id="0" name=""/>
        <dsp:cNvSpPr/>
      </dsp:nvSpPr>
      <dsp:spPr>
        <a:xfrm>
          <a:off x="8624546"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ASP.NET 5 (prerelease)</a:t>
          </a:r>
          <a:endParaRPr lang="en-US" sz="2900" kern="1200" dirty="0"/>
        </a:p>
      </dsp:txBody>
      <dsp:txXfrm>
        <a:off x="8624546" y="2121110"/>
        <a:ext cx="2612501" cy="15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6BC79-A6EA-4D9A-8C1D-6F82D5DCFD10}">
      <dsp:nvSpPr>
        <dsp:cNvPr id="0" name=""/>
        <dsp:cNvSpPr/>
      </dsp:nvSpPr>
      <dsp:spPr>
        <a:xfrm>
          <a:off x="0"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Binary transmission instead of text</a:t>
          </a:r>
          <a:endParaRPr lang="en-US" sz="3100" kern="1200"/>
        </a:p>
      </dsp:txBody>
      <dsp:txXfrm>
        <a:off x="0" y="233131"/>
        <a:ext cx="3646060" cy="2187636"/>
      </dsp:txXfrm>
    </dsp:sp>
    <dsp:sp modelId="{B1BF1409-D64B-418B-AAEB-E7EF4634CEAE}">
      <dsp:nvSpPr>
        <dsp:cNvPr id="0" name=""/>
        <dsp:cNvSpPr/>
      </dsp:nvSpPr>
      <dsp:spPr>
        <a:xfrm>
          <a:off x="4010665"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Fully multiplexed instead of ordered and blocking</a:t>
          </a:r>
          <a:endParaRPr lang="en-US" sz="3100" kern="1200"/>
        </a:p>
      </dsp:txBody>
      <dsp:txXfrm>
        <a:off x="4010665" y="233131"/>
        <a:ext cx="3646060" cy="2187636"/>
      </dsp:txXfrm>
    </dsp:sp>
    <dsp:sp modelId="{693423DD-A0D4-464E-9AFB-64FE08660772}">
      <dsp:nvSpPr>
        <dsp:cNvPr id="0" name=""/>
        <dsp:cNvSpPr/>
      </dsp:nvSpPr>
      <dsp:spPr>
        <a:xfrm>
          <a:off x="8021332"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One connection to the server - parallel loading of resources</a:t>
          </a:r>
          <a:endParaRPr lang="en-US" sz="3100" kern="1200"/>
        </a:p>
      </dsp:txBody>
      <dsp:txXfrm>
        <a:off x="8021332" y="233131"/>
        <a:ext cx="3646060" cy="2187636"/>
      </dsp:txXfrm>
    </dsp:sp>
    <dsp:sp modelId="{5D6E0042-22BB-415F-B017-968AB9F732D6}">
      <dsp:nvSpPr>
        <dsp:cNvPr id="0" name=""/>
        <dsp:cNvSpPr/>
      </dsp:nvSpPr>
      <dsp:spPr>
        <a:xfrm>
          <a:off x="2005333"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Header compression is now used to reduce overhead</a:t>
          </a:r>
          <a:endParaRPr lang="en-US" sz="3100" kern="1200"/>
        </a:p>
      </dsp:txBody>
      <dsp:txXfrm>
        <a:off x="2005333" y="2785373"/>
        <a:ext cx="3646060" cy="2187636"/>
      </dsp:txXfrm>
    </dsp:sp>
    <dsp:sp modelId="{B579F445-7D35-4FB5-A3CC-787C377D55C9}">
      <dsp:nvSpPr>
        <dsp:cNvPr id="0" name=""/>
        <dsp:cNvSpPr/>
      </dsp:nvSpPr>
      <dsp:spPr>
        <a:xfrm>
          <a:off x="6015999"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Servers can now “push” responses proactively into client caches</a:t>
          </a:r>
          <a:endParaRPr lang="en-US" sz="3100" kern="1200"/>
        </a:p>
      </dsp:txBody>
      <dsp:txXfrm>
        <a:off x="6015999" y="2785373"/>
        <a:ext cx="3646060" cy="2187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1BF4-6ACB-4E92-9C4A-2919E6A2A2EB}">
      <dsp:nvSpPr>
        <dsp:cNvPr id="0" name=""/>
        <dsp:cNvSpPr/>
      </dsp:nvSpPr>
      <dsp:spPr>
        <a:xfrm>
          <a:off x="728865" y="3392"/>
          <a:ext cx="3057065" cy="1834239"/>
        </a:xfrm>
        <a:prstGeom prst="rect">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Web Essentials</a:t>
          </a:r>
          <a:endParaRPr lang="en-US" sz="4400" kern="1200" dirty="0"/>
        </a:p>
      </dsp:txBody>
      <dsp:txXfrm>
        <a:off x="728865" y="3392"/>
        <a:ext cx="3057065" cy="1834239"/>
      </dsp:txXfrm>
    </dsp:sp>
    <dsp:sp modelId="{F1E521EB-3B28-483F-8FE5-3FD1A67F1E0D}">
      <dsp:nvSpPr>
        <dsp:cNvPr id="0" name=""/>
        <dsp:cNvSpPr/>
      </dsp:nvSpPr>
      <dsp:spPr>
        <a:xfrm>
          <a:off x="4091637"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Browser Link</a:t>
          </a:r>
          <a:endParaRPr lang="en-US" sz="4400" kern="1200" dirty="0"/>
        </a:p>
      </dsp:txBody>
      <dsp:txXfrm>
        <a:off x="4091637" y="3392"/>
        <a:ext cx="3057065" cy="1834239"/>
      </dsp:txXfrm>
    </dsp:sp>
    <dsp:sp modelId="{3DAD6395-C3EE-4503-9123-A166939569E3}">
      <dsp:nvSpPr>
        <dsp:cNvPr id="0" name=""/>
        <dsp:cNvSpPr/>
      </dsp:nvSpPr>
      <dsp:spPr>
        <a:xfrm>
          <a:off x="7454409"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NPM Integration</a:t>
          </a:r>
          <a:endParaRPr lang="en-US" sz="4400" kern="1200" dirty="0"/>
        </a:p>
      </dsp:txBody>
      <dsp:txXfrm>
        <a:off x="7454409" y="3392"/>
        <a:ext cx="3057065" cy="1834239"/>
      </dsp:txXfrm>
    </dsp:sp>
    <dsp:sp modelId="{DFFE2D26-DAA0-4656-B607-97B1C6E535F8}">
      <dsp:nvSpPr>
        <dsp:cNvPr id="0" name=""/>
        <dsp:cNvSpPr/>
      </dsp:nvSpPr>
      <dsp:spPr>
        <a:xfrm>
          <a:off x="728865"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JSON Editor</a:t>
          </a:r>
          <a:endParaRPr lang="en-US" sz="4400" kern="1200" dirty="0"/>
        </a:p>
      </dsp:txBody>
      <dsp:txXfrm>
        <a:off x="728865" y="2143338"/>
        <a:ext cx="3057065" cy="1834239"/>
      </dsp:txXfrm>
    </dsp:sp>
    <dsp:sp modelId="{FEE149BB-3301-430C-AD79-22A9EE938F0A}">
      <dsp:nvSpPr>
        <dsp:cNvPr id="0" name=""/>
        <dsp:cNvSpPr/>
      </dsp:nvSpPr>
      <dsp:spPr>
        <a:xfrm>
          <a:off x="4091637"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HTML Editor</a:t>
          </a:r>
          <a:endParaRPr lang="en-US" sz="4400" kern="1200" dirty="0"/>
        </a:p>
      </dsp:txBody>
      <dsp:txXfrm>
        <a:off x="4091637" y="2143338"/>
        <a:ext cx="3057065" cy="1834239"/>
      </dsp:txXfrm>
    </dsp:sp>
    <dsp:sp modelId="{7701E95D-B2BE-4C04-8583-D2CFA0E31399}">
      <dsp:nvSpPr>
        <dsp:cNvPr id="0" name=""/>
        <dsp:cNvSpPr/>
      </dsp:nvSpPr>
      <dsp:spPr>
        <a:xfrm>
          <a:off x="7454409"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JavaScript Editor</a:t>
          </a:r>
          <a:endParaRPr lang="en-US" sz="4400" kern="1200" dirty="0"/>
        </a:p>
      </dsp:txBody>
      <dsp:txXfrm>
        <a:off x="7454409" y="2143338"/>
        <a:ext cx="3057065" cy="18342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10/12/2015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Description</a:t>
            </a:r>
          </a:p>
          <a:p>
            <a:r>
              <a:rPr lang="en-US" dirty="0" smtClean="0"/>
              <a:t>We'll start out by explaining the One ASP.NET experience in Visual Studio 2013, showing how to create hybrid web applications. Next, we'll introduce new features for web developers in Visual Studio 2013 and Web Essentials, explaining how Visual Studio is the best editor for HTML, CSS and JavaScript as well as your back end code. We'll also look at some new features across the ASP.NET platform including new Bootstrap templates, the new scaffolding system, and the new membership and identity system.</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a:t>
            </a:fld>
            <a:endParaRPr lang="en-US"/>
          </a:p>
        </p:txBody>
      </p:sp>
    </p:spTree>
    <p:extLst>
      <p:ext uri="{BB962C8B-B14F-4D97-AF65-F5344CB8AC3E}">
        <p14:creationId xmlns:p14="http://schemas.microsoft.com/office/powerpoint/2010/main" val="23285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704835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66619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these features at</a:t>
            </a:r>
            <a:r>
              <a:rPr lang="en-US" baseline="0" dirty="0" smtClean="0"/>
              <a:t> a high level. The demo for these features is included in the next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7863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http://www.asp.net/web-forms/overview/presenting-and-managing-data/model-binding/retrieving-data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45053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08745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53234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970F64-953B-405E-BC1E-CCCF6619DB06}"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50009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23</a:t>
            </a:fld>
            <a:endParaRPr lang="en-US"/>
          </a:p>
        </p:txBody>
      </p:sp>
    </p:spTree>
    <p:extLst>
      <p:ext uri="{BB962C8B-B14F-4D97-AF65-F5344CB8AC3E}">
        <p14:creationId xmlns:p14="http://schemas.microsoft.com/office/powerpoint/2010/main" val="2189869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58180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71799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84D7E90-17F8-419C-9863-373D55ADD8E6}"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944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01703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8680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http://schemastore.org/json/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69717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170513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5618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6</a:t>
            </a:fld>
            <a:endParaRPr lang="en-US"/>
          </a:p>
        </p:txBody>
      </p:sp>
    </p:spTree>
    <p:extLst>
      <p:ext uri="{BB962C8B-B14F-4D97-AF65-F5344CB8AC3E}">
        <p14:creationId xmlns:p14="http://schemas.microsoft.com/office/powerpoint/2010/main" val="15816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750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8434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10/12/2015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3435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2013 and ASP.NET 4.5 merged the different project</a:t>
            </a:r>
            <a:r>
              <a:rPr lang="en-US" baseline="0" dirty="0" smtClean="0"/>
              <a:t> types, so you really could create an ASP.NET project with Web Forms, MVC and Web API easily.</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298379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in a way, we’re sort of back to</a:t>
            </a:r>
            <a:r>
              <a:rPr lang="en-US" baseline="0" dirty="0" smtClean="0"/>
              <a:t> two ASP.NETs with Visual Studio 2015. ASP.NET 5 introduces some breaking changes and doesn’t support Web Forms, so a separate template type.</a:t>
            </a:r>
          </a:p>
          <a:p>
            <a:endParaRPr lang="en-US" baseline="0" dirty="0" smtClean="0"/>
          </a:p>
          <a:p>
            <a:r>
              <a:rPr lang="en-US" baseline="0" dirty="0" smtClean="0"/>
              <a:t>However, the momentum of One ASP.NET has continued with ASP.NET 5. Because MVC and Web API have merged in ASP.NET 5, there are fewer project types in the ASP.NET Preview Templates.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11</a:t>
            </a:fld>
            <a:endParaRPr lang="en-US"/>
          </a:p>
        </p:txBody>
      </p:sp>
    </p:spTree>
    <p:extLst>
      <p:ext uri="{BB962C8B-B14F-4D97-AF65-F5344CB8AC3E}">
        <p14:creationId xmlns:p14="http://schemas.microsoft.com/office/powerpoint/2010/main" val="39660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DEMO-One-ASP-NET</a:t>
            </a:r>
          </a:p>
          <a:p>
            <a:endParaRPr lang="en-US" dirty="0" smtClean="0"/>
          </a:p>
          <a:p>
            <a:r>
              <a:rPr lang="en-US" dirty="0" smtClean="0"/>
              <a:t>## Overview ## In this demo you will walk through the process of creating a new site using the new One ASP.NET tooling in Visual </a:t>
            </a:r>
            <a:r>
              <a:rPr lang="en-US" dirty="0" err="1" smtClean="0"/>
              <a:t>Sudio</a:t>
            </a:r>
            <a:r>
              <a:rPr lang="en-US" dirty="0" smtClean="0"/>
              <a:t>. You will start with a Web Forms application, create a simple model "Person" and use the new tooling to scaffold an MVC and a Web </a:t>
            </a:r>
            <a:r>
              <a:rPr lang="en-US" dirty="0" err="1" smtClean="0"/>
              <a:t>Api</a:t>
            </a:r>
            <a:r>
              <a:rPr lang="en-US" dirty="0" smtClean="0"/>
              <a:t> controller for it.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dirty="0" smtClean="0"/>
              <a:t>### Goals ### </a:t>
            </a:r>
          </a:p>
          <a:p>
            <a:r>
              <a:rPr lang="en-US" dirty="0" smtClean="0"/>
              <a:t>In this demo, you will see how to: </a:t>
            </a:r>
          </a:p>
          <a:p>
            <a:r>
              <a:rPr lang="en-US" dirty="0" smtClean="0"/>
              <a:t>1. Create a new ASP.NET 4.5 site using the Web Forms template,</a:t>
            </a:r>
            <a:r>
              <a:rPr lang="en-US" baseline="0" dirty="0" smtClean="0"/>
              <a:t> checking the Web Forms, MVC and Web API checkboxes</a:t>
            </a:r>
            <a:endParaRPr lang="en-US" dirty="0" smtClean="0"/>
          </a:p>
          <a:p>
            <a:r>
              <a:rPr lang="en-US" dirty="0" smtClean="0"/>
              <a:t>2. Create a simple model "Person" </a:t>
            </a:r>
            <a:br>
              <a:rPr lang="en-US" dirty="0" smtClean="0"/>
            </a:br>
            <a:r>
              <a:rPr lang="en-US" dirty="0" smtClean="0"/>
              <a:t>3. Scaffold an MVC controller for Person </a:t>
            </a:r>
          </a:p>
          <a:p>
            <a:r>
              <a:rPr lang="en-US" dirty="0" smtClean="0"/>
              <a:t>4. Scaffold a Web API controller for Person</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12</a:t>
            </a:fld>
            <a:endParaRPr lang="en-US"/>
          </a:p>
        </p:txBody>
      </p:sp>
    </p:spTree>
    <p:extLst>
      <p:ext uri="{BB962C8B-B14F-4D97-AF65-F5344CB8AC3E}">
        <p14:creationId xmlns:p14="http://schemas.microsoft.com/office/powerpoint/2010/main" val="60834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a:t>
            </a:r>
            <a:r>
              <a:rPr lang="en-US" sz="686" dirty="0" smtClean="0">
                <a:gradFill>
                  <a:gsLst>
                    <a:gs pos="0">
                      <a:srgbClr val="FFFFFF"/>
                    </a:gs>
                    <a:gs pos="100000">
                      <a:srgbClr val="FFFFFF"/>
                    </a:gs>
                  </a:gsLst>
                  <a:lin ang="5400000" scaled="0"/>
                </a:gradFill>
                <a:cs typeface="Segoe UI" pitchFamily="34" charset="0"/>
              </a:rPr>
              <a:t>Microsoft, Microsoft </a:t>
            </a:r>
            <a:r>
              <a:rPr lang="en-US" sz="686" dirty="0">
                <a:gradFill>
                  <a:gsLst>
                    <a:gs pos="0">
                      <a:srgbClr val="FFFFFF"/>
                    </a:gs>
                    <a:gs pos="100000">
                      <a:srgbClr val="FFFFFF"/>
                    </a:gs>
                  </a:gsLst>
                  <a:lin ang="5400000" scaled="0"/>
                </a:gradFill>
                <a:cs typeface="Segoe UI" pitchFamily="34" charset="0"/>
              </a:rPr>
              <a:t>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302862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463743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38764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948802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8741041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image" Target="../media/image1.emf"/><Relationship Id="rId4" Type="http://schemas.openxmlformats.org/officeDocument/2006/relationships/slideLayout" Target="../slideLayouts/slideLayout3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image" Target="../media/image1.emf"/><Relationship Id="rId4" Type="http://schemas.openxmlformats.org/officeDocument/2006/relationships/slideLayout" Target="../slideLayouts/slideLayout3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10" Type="http://schemas.openxmlformats.org/officeDocument/2006/relationships/image" Target="../media/image1.emf"/><Relationship Id="rId4" Type="http://schemas.openxmlformats.org/officeDocument/2006/relationships/slideLayout" Target="../slideLayouts/slideLayout46.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84" r:id="rId6"/>
  </p:sldLayoutIdLst>
  <p:timing>
    <p:tnLst>
      <p:par>
        <p:cTn id="1" dur="indefinite" restart="never" nodeType="tmRoot"/>
      </p:par>
    </p:tnLst>
  </p:timing>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86" r:id="rId10"/>
    <p:sldLayoutId id="2147483787" r:id="rId11"/>
    <p:sldLayoutId id="2147483788"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9"/>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9.tmp"/></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1.tm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 Id="rId5" Type="http://schemas.openxmlformats.org/officeDocument/2006/relationships/image" Target="../media/image1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055604"/>
            <a:ext cx="10515600" cy="1325563"/>
          </a:xfrm>
        </p:spPr>
        <p:txBody>
          <a:bodyPr/>
          <a:lstStyle/>
          <a:p>
            <a:r>
              <a:rPr lang="en-US" sz="6600" dirty="0"/>
              <a:t>Introduction to ASP.NET </a:t>
            </a:r>
            <a:r>
              <a:rPr lang="en-US" sz="6600" dirty="0" smtClean="0"/>
              <a:t>&amp; </a:t>
            </a:r>
            <a:r>
              <a:rPr lang="en-US" sz="6600" dirty="0"/>
              <a:t>Visual </a:t>
            </a:r>
            <a:r>
              <a:rPr lang="en-US" sz="6600" dirty="0" smtClean="0"/>
              <a:t>Studio </a:t>
            </a:r>
            <a:r>
              <a:rPr lang="en-US" sz="6600" dirty="0"/>
              <a:t>Web </a:t>
            </a:r>
            <a:r>
              <a:rPr lang="en-US" sz="6600" dirty="0" smtClean="0"/>
              <a:t>Tools</a:t>
            </a:r>
            <a:endParaRPr lang="en-US" sz="6600"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3050080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10</a:t>
            </a:fld>
            <a:endParaRPr lang="en-US"/>
          </a:p>
        </p:txBody>
      </p:sp>
      <p:sp>
        <p:nvSpPr>
          <p:cNvPr id="5" name="Text Placeholder 4"/>
          <p:cNvSpPr>
            <a:spLocks noGrp="1"/>
          </p:cNvSpPr>
          <p:nvPr>
            <p:ph type="body" sz="quarter" idx="13"/>
          </p:nvPr>
        </p:nvSpPr>
        <p:spPr/>
        <p:txBody>
          <a:bodyPr/>
          <a:lstStyle/>
          <a:p>
            <a:r>
              <a:rPr lang="en-US" dirty="0" smtClean="0"/>
              <a:t>Visual Studio 2013 – New ASP.NET Project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951" y="2058882"/>
            <a:ext cx="6611516" cy="4110142"/>
          </a:xfrm>
          <a:prstGeom prst="rect">
            <a:avLst/>
          </a:prstGeom>
        </p:spPr>
      </p:pic>
    </p:spTree>
    <p:extLst>
      <p:ext uri="{BB962C8B-B14F-4D97-AF65-F5344CB8AC3E}">
        <p14:creationId xmlns:p14="http://schemas.microsoft.com/office/powerpoint/2010/main" val="2614050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ASP.NET 5: New, but still one project type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11</a:t>
            </a:fld>
            <a:endParaRPr lang="en-US"/>
          </a:p>
        </p:txBody>
      </p:sp>
      <p:sp>
        <p:nvSpPr>
          <p:cNvPr id="5" name="Text Placeholder 4"/>
          <p:cNvSpPr>
            <a:spLocks noGrp="1"/>
          </p:cNvSpPr>
          <p:nvPr>
            <p:ph type="body" sz="quarter" idx="13"/>
          </p:nvPr>
        </p:nvSpPr>
        <p:spPr/>
        <p:txBody>
          <a:bodyPr/>
          <a:lstStyle/>
          <a:p>
            <a:r>
              <a:rPr lang="en-US" dirty="0" smtClean="0"/>
              <a:t>Visual Studio 2015 – New ASP.NET Project</a:t>
            </a:r>
            <a:endParaRPr lang="en-US" dirty="0"/>
          </a:p>
        </p:txBody>
      </p:sp>
      <p:pic>
        <p:nvPicPr>
          <p:cNvPr id="3" name="Picture 2" descr="New ASP.NET Project - WebApplication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871" y="1929068"/>
            <a:ext cx="6310259" cy="4890450"/>
          </a:xfrm>
          <a:prstGeom prst="rect">
            <a:avLst/>
          </a:prstGeom>
        </p:spPr>
      </p:pic>
    </p:spTree>
    <p:extLst>
      <p:ext uri="{BB962C8B-B14F-4D97-AF65-F5344CB8AC3E}">
        <p14:creationId xmlns:p14="http://schemas.microsoft.com/office/powerpoint/2010/main" val="285365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smtClean="0"/>
              <a:t>One ASP.NET</a:t>
            </a:r>
            <a:endParaRPr lang="en-US" dirty="0"/>
          </a:p>
        </p:txBody>
      </p:sp>
    </p:spTree>
    <p:extLst>
      <p:ext uri="{BB962C8B-B14F-4D97-AF65-F5344CB8AC3E}">
        <p14:creationId xmlns:p14="http://schemas.microsoft.com/office/powerpoint/2010/main" val="3048836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4346089"/>
            <a:ext cx="12217295" cy="2511911"/>
          </a:xfrm>
          <a:prstGeom prst="rect">
            <a:avLst/>
          </a:prstGeom>
          <a:solidFill>
            <a:srgbClr val="654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We’ll talk more about Bootstrap later on…</a:t>
            </a:r>
            <a:endParaRPr lang="en-US" dirty="0"/>
          </a:p>
        </p:txBody>
      </p:sp>
    </p:spTree>
    <p:extLst>
      <p:ext uri="{BB962C8B-B14F-4D97-AF65-F5344CB8AC3E}">
        <p14:creationId xmlns:p14="http://schemas.microsoft.com/office/powerpoint/2010/main" val="1686343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Identity</a:t>
            </a:r>
            <a:endParaRPr lang="en-US" dirty="0"/>
          </a:p>
        </p:txBody>
      </p:sp>
      <p:sp>
        <p:nvSpPr>
          <p:cNvPr id="5" name="Rectangle 4"/>
          <p:cNvSpPr/>
          <p:nvPr/>
        </p:nvSpPr>
        <p:spPr>
          <a:xfrm>
            <a:off x="560797" y="1936376"/>
            <a:ext cx="7216981" cy="2259106"/>
          </a:xfrm>
          <a:prstGeom prst="rect">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is designed to </a:t>
            </a:r>
            <a:r>
              <a:rPr lang="en-US" sz="2400" b="1" dirty="0"/>
              <a:t>replace the previous ASP.NET Membership and Simple Membership systems</a:t>
            </a:r>
            <a:r>
              <a:rPr lang="en-US" sz="2400" dirty="0"/>
              <a:t>. It includes profile support, OAuth integration, works with OWIN, and is included with the ASP.NET templates shipped with Visual Studio 2013.</a:t>
            </a:r>
          </a:p>
        </p:txBody>
      </p:sp>
      <p:sp>
        <p:nvSpPr>
          <p:cNvPr id="8" name="Rectangle 7"/>
          <p:cNvSpPr/>
          <p:nvPr/>
        </p:nvSpPr>
        <p:spPr>
          <a:xfrm>
            <a:off x="4423639" y="4649096"/>
            <a:ext cx="7216981" cy="1654885"/>
          </a:xfrm>
          <a:prstGeom prst="rect">
            <a:avLst/>
          </a:prstGeom>
          <a:solidFill>
            <a:srgbClr val="009C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a:t>
            </a:r>
            <a:r>
              <a:rPr lang="en-US" sz="2400" dirty="0" smtClean="0"/>
              <a:t>from ASP.NET 4.x forms the basis for the ASP.NET Identity system used in ASP.NET 5.</a:t>
            </a:r>
            <a:endParaRPr lang="en-US" sz="2400" dirty="0"/>
          </a:p>
        </p:txBody>
      </p:sp>
    </p:spTree>
    <p:extLst>
      <p:ext uri="{BB962C8B-B14F-4D97-AF65-F5344CB8AC3E}">
        <p14:creationId xmlns:p14="http://schemas.microsoft.com/office/powerpoint/2010/main" val="3706050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OWIN (Open Web Interface for .NET)</a:t>
            </a:r>
            <a:endParaRPr lang="en-US" dirty="0"/>
          </a:p>
        </p:txBody>
      </p:sp>
      <p:sp>
        <p:nvSpPr>
          <p:cNvPr id="2" name="TextBox 1"/>
          <p:cNvSpPr txBox="1"/>
          <p:nvPr/>
        </p:nvSpPr>
        <p:spPr>
          <a:xfrm>
            <a:off x="484094" y="1440844"/>
            <a:ext cx="11156526"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solidFill>
                  <a:schemeClr val="bg1"/>
                </a:solidFill>
              </a:rPr>
              <a:t>OWIN in an open, community owned specification</a:t>
            </a:r>
          </a:p>
          <a:p>
            <a:pPr marL="285750" indent="-285750">
              <a:buFont typeface="Arial" panose="020B0604020202020204" pitchFamily="34" charset="0"/>
              <a:buChar char="•"/>
            </a:pPr>
            <a:r>
              <a:rPr lang="en-US" sz="3600" dirty="0" smtClean="0">
                <a:solidFill>
                  <a:schemeClr val="bg1"/>
                </a:solidFill>
              </a:rPr>
              <a:t>OWIN defines pluggable middleware and hosting</a:t>
            </a:r>
          </a:p>
          <a:p>
            <a:pPr marL="285750" indent="-285750">
              <a:buFont typeface="Arial" panose="020B0604020202020204" pitchFamily="34" charset="0"/>
              <a:buChar char="•"/>
            </a:pPr>
            <a:r>
              <a:rPr lang="en-US" sz="3600" dirty="0" smtClean="0">
                <a:solidFill>
                  <a:schemeClr val="bg1"/>
                </a:solidFill>
              </a:rPr>
              <a:t>ASP.NET 4.5 and ASP.NET 5 both support OWIN</a:t>
            </a:r>
            <a:endParaRPr lang="en-US" sz="36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315" y="3375544"/>
            <a:ext cx="8674249" cy="3482456"/>
          </a:xfrm>
          <a:prstGeom prst="rect">
            <a:avLst/>
          </a:prstGeom>
        </p:spPr>
      </p:pic>
    </p:spTree>
    <p:extLst>
      <p:ext uri="{BB962C8B-B14F-4D97-AF65-F5344CB8AC3E}">
        <p14:creationId xmlns:p14="http://schemas.microsoft.com/office/powerpoint/2010/main" val="260410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Web Forms Model Binding</a:t>
            </a:r>
            <a:endParaRPr lang="en-US" dirty="0"/>
          </a:p>
        </p:txBody>
      </p:sp>
      <p:sp>
        <p:nvSpPr>
          <p:cNvPr id="2" name="TextBox 1"/>
          <p:cNvSpPr txBox="1"/>
          <p:nvPr/>
        </p:nvSpPr>
        <p:spPr>
          <a:xfrm>
            <a:off x="484094" y="1440844"/>
            <a:ext cx="11156526"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solidFill>
                  <a:schemeClr val="bg1"/>
                </a:solidFill>
              </a:rPr>
              <a:t>Better separation of concerns</a:t>
            </a:r>
          </a:p>
          <a:p>
            <a:pPr marL="285750" indent="-285750">
              <a:buFont typeface="Arial" panose="020B0604020202020204" pitchFamily="34" charset="0"/>
              <a:buChar char="•"/>
            </a:pPr>
            <a:r>
              <a:rPr lang="en-US" sz="3200" dirty="0" smtClean="0">
                <a:solidFill>
                  <a:schemeClr val="bg1"/>
                </a:solidFill>
              </a:rPr>
              <a:t>Share models with ASP.NET MVC, Web API</a:t>
            </a:r>
          </a:p>
          <a:p>
            <a:pPr marL="285750" indent="-285750">
              <a:buFont typeface="Arial" panose="020B0604020202020204" pitchFamily="34" charset="0"/>
              <a:buChar char="•"/>
            </a:pPr>
            <a:r>
              <a:rPr lang="en-US" sz="3200" dirty="0" smtClean="0">
                <a:solidFill>
                  <a:schemeClr val="bg1"/>
                </a:solidFill>
              </a:rPr>
              <a:t>ASP.NET 4.6 adds </a:t>
            </a:r>
            <a:r>
              <a:rPr lang="en-US" sz="3200" dirty="0" err="1" smtClean="0">
                <a:solidFill>
                  <a:schemeClr val="bg1"/>
                </a:solidFill>
              </a:rPr>
              <a:t>Async</a:t>
            </a:r>
            <a:r>
              <a:rPr lang="en-US" sz="3200" dirty="0" smtClean="0">
                <a:solidFill>
                  <a:schemeClr val="bg1"/>
                </a:solidFill>
              </a:rPr>
              <a:t> support</a:t>
            </a:r>
            <a:endParaRPr lang="en-US" sz="32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0" y="3154768"/>
            <a:ext cx="6740402" cy="3597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574" y="4952299"/>
            <a:ext cx="10029426" cy="186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ight Arrow 7"/>
          <p:cNvSpPr/>
          <p:nvPr/>
        </p:nvSpPr>
        <p:spPr>
          <a:xfrm rot="1909573">
            <a:off x="3207135" y="4255563"/>
            <a:ext cx="1967726" cy="530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83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graphicFrame>
        <p:nvGraphicFramePr>
          <p:cNvPr id="5" name="Diagram 4"/>
          <p:cNvGraphicFramePr/>
          <p:nvPr>
            <p:extLst>
              <p:ext uri="{D42A27DB-BD31-4B8C-83A1-F6EECF244321}">
                <p14:modId xmlns:p14="http://schemas.microsoft.com/office/powerpoint/2010/main" val="705522789"/>
              </p:ext>
            </p:extLst>
          </p:nvPr>
        </p:nvGraphicFramePr>
        <p:xfrm>
          <a:off x="219808" y="1080359"/>
          <a:ext cx="11667392" cy="520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7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928"/>
            <a:ext cx="12192000" cy="6432143"/>
          </a:xfrm>
          <a:prstGeom prst="rect">
            <a:avLst/>
          </a:prstGeom>
        </p:spPr>
      </p:pic>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sp>
        <p:nvSpPr>
          <p:cNvPr id="2" name="TextBox 1"/>
          <p:cNvSpPr txBox="1"/>
          <p:nvPr/>
        </p:nvSpPr>
        <p:spPr>
          <a:xfrm>
            <a:off x="219808" y="1080359"/>
            <a:ext cx="1171135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Binary transmission instead of text</a:t>
            </a:r>
          </a:p>
          <a:p>
            <a:pPr marL="457200" indent="-457200">
              <a:buFont typeface="Arial" panose="020B0604020202020204" pitchFamily="34" charset="0"/>
              <a:buChar char="•"/>
            </a:pPr>
            <a:r>
              <a:rPr lang="en-US" sz="2800" dirty="0">
                <a:solidFill>
                  <a:schemeClr val="bg1"/>
                </a:solidFill>
              </a:rPr>
              <a:t>Fully multiplexed instead of ordered and </a:t>
            </a:r>
            <a:r>
              <a:rPr lang="en-US" sz="2800" dirty="0" smtClean="0">
                <a:solidFill>
                  <a:schemeClr val="bg1"/>
                </a:solidFill>
              </a:rPr>
              <a:t>blocking</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One connection to the server </a:t>
            </a:r>
            <a:r>
              <a:rPr lang="en-US" sz="2800" dirty="0" smtClean="0">
                <a:solidFill>
                  <a:schemeClr val="bg1"/>
                </a:solidFill>
              </a:rPr>
              <a:t>- </a:t>
            </a:r>
            <a:r>
              <a:rPr lang="en-US" sz="2800" dirty="0">
                <a:solidFill>
                  <a:schemeClr val="bg1"/>
                </a:solidFill>
              </a:rPr>
              <a:t>parallel loading of resources</a:t>
            </a:r>
          </a:p>
          <a:p>
            <a:pPr marL="457200" indent="-457200">
              <a:buFont typeface="Arial" panose="020B0604020202020204" pitchFamily="34" charset="0"/>
              <a:buChar char="•"/>
            </a:pPr>
            <a:r>
              <a:rPr lang="en-US" sz="2800" dirty="0">
                <a:solidFill>
                  <a:schemeClr val="bg1"/>
                </a:solidFill>
              </a:rPr>
              <a:t>Header compression is now used to reduce overhead</a:t>
            </a:r>
          </a:p>
          <a:p>
            <a:pPr marL="457200" indent="-457200">
              <a:buFont typeface="Arial" panose="020B0604020202020204" pitchFamily="34" charset="0"/>
              <a:buChar char="•"/>
            </a:pPr>
            <a:r>
              <a:rPr lang="en-US" sz="2800" dirty="0">
                <a:solidFill>
                  <a:schemeClr val="bg1"/>
                </a:solidFill>
              </a:rPr>
              <a:t>Servers can now “push” responses proactively into client caches</a:t>
            </a: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7801"/>
            <a:ext cx="12192000" cy="6482398"/>
          </a:xfrm>
          <a:prstGeom prst="rect">
            <a:avLst/>
          </a:prstGeom>
        </p:spPr>
      </p:pic>
    </p:spTree>
    <p:extLst>
      <p:ext uri="{BB962C8B-B14F-4D97-AF65-F5344CB8AC3E}">
        <p14:creationId xmlns:p14="http://schemas.microsoft.com/office/powerpoint/2010/main" val="175773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Compiler Platform (“Roslyn”)</a:t>
            </a:r>
            <a:endParaRPr lang="en-US" dirty="0"/>
          </a:p>
        </p:txBody>
      </p:sp>
      <p:sp>
        <p:nvSpPr>
          <p:cNvPr id="3" name="Content Placeholder 2"/>
          <p:cNvSpPr>
            <a:spLocks noGrp="1"/>
          </p:cNvSpPr>
          <p:nvPr>
            <p:ph idx="1"/>
          </p:nvPr>
        </p:nvSpPr>
        <p:spPr/>
        <p:txBody>
          <a:bodyPr/>
          <a:lstStyle/>
          <a:p>
            <a:r>
              <a:rPr lang="en-US" dirty="0" smtClean="0"/>
              <a:t>Support for new language features</a:t>
            </a:r>
          </a:p>
          <a:p>
            <a:r>
              <a:rPr lang="en-US" dirty="0" smtClean="0"/>
              <a:t>Improved App startup / Pre-compile time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19</a:t>
            </a:fld>
            <a:endParaRPr lang="en-US"/>
          </a:p>
        </p:txBody>
      </p:sp>
      <p:sp>
        <p:nvSpPr>
          <p:cNvPr id="5" name="TextBox 4"/>
          <p:cNvSpPr txBox="1"/>
          <p:nvPr/>
        </p:nvSpPr>
        <p:spPr>
          <a:xfrm>
            <a:off x="428625" y="4305300"/>
            <a:ext cx="11211995" cy="584775"/>
          </a:xfrm>
          <a:prstGeom prst="rect">
            <a:avLst/>
          </a:prstGeom>
          <a:solidFill>
            <a:srgbClr val="44546A"/>
          </a:solidFill>
        </p:spPr>
        <p:txBody>
          <a:bodyPr wrap="square" rtlCol="0">
            <a:spAutoFit/>
          </a:bodyPr>
          <a:lstStyle/>
          <a:p>
            <a:pPr algn="ctr"/>
            <a:r>
              <a:rPr lang="en-US" sz="3200" dirty="0" smtClean="0">
                <a:solidFill>
                  <a:schemeClr val="bg1">
                    <a:lumMod val="85000"/>
                  </a:schemeClr>
                </a:solidFill>
              </a:rPr>
              <a:t>ASP.NET Web Forms 4.6 includes Roslyn via NuGet by default.</a:t>
            </a:r>
            <a:endParaRPr lang="en-US" sz="3200" dirty="0">
              <a:solidFill>
                <a:schemeClr val="bg1">
                  <a:lumMod val="85000"/>
                </a:schemeClr>
              </a:solidFill>
            </a:endParaRPr>
          </a:p>
        </p:txBody>
      </p:sp>
    </p:spTree>
    <p:extLst>
      <p:ext uri="{BB962C8B-B14F-4D97-AF65-F5344CB8AC3E}">
        <p14:creationId xmlns:p14="http://schemas.microsoft.com/office/powerpoint/2010/main" val="2544456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A164282-434E-41D4-9582-783D542A7B68}" type="slidenum">
              <a:rPr lang="en-US" smtClean="0"/>
              <a:t>2</a:t>
            </a:fld>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18498375"/>
              </p:ext>
            </p:extLst>
          </p:nvPr>
        </p:nvGraphicFramePr>
        <p:xfrm>
          <a:off x="454816" y="1031200"/>
          <a:ext cx="11483183" cy="5634204"/>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E7E7"/>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E7E7"/>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E7E7"/>
                    </a:solidFill>
                  </a:tcPr>
                </a:tc>
                <a:extLst>
                  <a:ext uri="{0D108BD9-81ED-4DB2-BD59-A6C34878D82A}">
                    <a16:rowId xmlns:a16="http://schemas.microsoft.com/office/drawing/2014/main" val="10001"/>
                  </a:ext>
                </a:extLst>
              </a:tr>
              <a:tr h="409188">
                <a:tc>
                  <a:txBody>
                    <a:bodyPr/>
                    <a:lstStyle/>
                    <a:p>
                      <a:r>
                        <a:rPr lang="en-US" sz="2000" kern="1200" dirty="0" smtClean="0">
                          <a:solidFill>
                            <a:srgbClr val="000000"/>
                          </a:solidFill>
                          <a:latin typeface="+mn-lt"/>
                          <a:ea typeface="+mn-ea"/>
                          <a:cs typeface="+mn-cs"/>
                        </a:rPr>
                        <a:t>Introduction to ASP.NET and Visual Studio 2015 Web Tools</a:t>
                      </a:r>
                      <a:endParaRPr lang="en-US" sz="2000" kern="1200" dirty="0">
                        <a:solidFill>
                          <a:srgbClr val="000000"/>
                        </a:solidFill>
                        <a:latin typeface="+mn-lt"/>
                        <a:ea typeface="+mn-ea"/>
                        <a:cs typeface="+mn-cs"/>
                      </a:endParaRPr>
                    </a:p>
                  </a:txBody>
                  <a:tcPr marL="45720" marR="45720">
                    <a:solidFill>
                      <a:srgbClr val="FFC000"/>
                    </a:solidFill>
                  </a:tcPr>
                </a:tc>
                <a:tc>
                  <a:txBody>
                    <a:bodyPr/>
                    <a:lstStyle/>
                    <a:p>
                      <a:r>
                        <a:rPr lang="en-US" sz="2000" kern="1200" dirty="0" smtClean="0">
                          <a:solidFill>
                            <a:srgbClr val="000000"/>
                          </a:solidFill>
                          <a:latin typeface="+mn-lt"/>
                          <a:ea typeface="+mn-ea"/>
                          <a:cs typeface="+mn-cs"/>
                        </a:rPr>
                        <a:t>9:00</a:t>
                      </a:r>
                      <a:endParaRPr lang="en-US" sz="2000" kern="1200" dirty="0">
                        <a:solidFill>
                          <a:srgbClr val="000000"/>
                        </a:solidFill>
                        <a:latin typeface="+mn-lt"/>
                        <a:ea typeface="+mn-ea"/>
                        <a:cs typeface="+mn-cs"/>
                      </a:endParaRPr>
                    </a:p>
                  </a:txBody>
                  <a:tcPr marL="45720" marR="45720">
                    <a:solidFill>
                      <a:srgbClr val="FFC000"/>
                    </a:solidFill>
                  </a:tcPr>
                </a:tc>
                <a:tc>
                  <a:txBody>
                    <a:bodyPr/>
                    <a:lstStyle/>
                    <a:p>
                      <a:r>
                        <a:rPr lang="en-US" sz="2000" kern="1200" dirty="0" smtClean="0">
                          <a:solidFill>
                            <a:srgbClr val="000000"/>
                          </a:solidFill>
                          <a:latin typeface="+mn-lt"/>
                          <a:ea typeface="+mn-ea"/>
                          <a:cs typeface="+mn-cs"/>
                        </a:rPr>
                        <a:t>10:00</a:t>
                      </a:r>
                      <a:endParaRPr lang="en-US" sz="2000" kern="1200" dirty="0">
                        <a:solidFill>
                          <a:srgbClr val="000000"/>
                        </a:solidFill>
                        <a:latin typeface="+mn-lt"/>
                        <a:ea typeface="+mn-ea"/>
                        <a:cs typeface="+mn-cs"/>
                      </a:endParaRPr>
                    </a:p>
                  </a:txBody>
                  <a:tcPr marL="45720" marR="45720">
                    <a:solidFill>
                      <a:srgbClr val="FFC000"/>
                    </a:solidFill>
                  </a:tcPr>
                </a:tc>
                <a:extLst>
                  <a:ext uri="{0D108BD9-81ED-4DB2-BD59-A6C34878D82A}">
                    <a16:rowId xmlns:a16="http://schemas.microsoft.com/office/drawing/2014/main" val="10002"/>
                  </a:ext>
                </a:extLst>
              </a:tr>
              <a:tr h="409188">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10:00</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3"/>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11:15</a:t>
                      </a:r>
                      <a:endParaRPr lang="en-US" sz="2000" dirty="0">
                        <a:solidFill>
                          <a:srgbClr val="000000"/>
                        </a:solidFill>
                      </a:endParaRPr>
                    </a:p>
                  </a:txBody>
                  <a:tcPr marL="45720" marR="45720"/>
                </a:tc>
                <a:extLst>
                  <a:ext uri="{0D108BD9-81ED-4DB2-BD59-A6C34878D82A}">
                    <a16:rowId xmlns:a16="http://schemas.microsoft.com/office/drawing/2014/main" val="10004"/>
                  </a:ext>
                </a:extLst>
              </a:tr>
              <a:tr h="72394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tc>
                <a:tc>
                  <a:txBody>
                    <a:bodyPr/>
                    <a:lstStyle/>
                    <a:p>
                      <a:r>
                        <a:rPr lang="en-US" sz="2000" dirty="0" smtClean="0">
                          <a:solidFill>
                            <a:srgbClr val="000000"/>
                          </a:solidFill>
                        </a:rPr>
                        <a:t>11:15</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8"/>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Real-time Communications</a:t>
                      </a:r>
                      <a:r>
                        <a:rPr lang="en-US" sz="2000" baseline="0" dirty="0" smtClean="0">
                          <a:solidFill>
                            <a:srgbClr val="000000"/>
                          </a:solidFill>
                        </a:rPr>
                        <a:t> with </a:t>
                      </a:r>
                      <a:r>
                        <a:rPr lang="en-US" sz="2000" dirty="0" smtClean="0">
                          <a:solidFill>
                            <a:srgbClr val="000000"/>
                          </a:solidFill>
                        </a:rPr>
                        <a:t>SignalR</a:t>
                      </a: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tc>
                  <a:txBody>
                    <a:bodyPr/>
                    <a:lstStyle/>
                    <a:p>
                      <a:r>
                        <a:rPr lang="en-US" sz="2000" dirty="0" smtClean="0">
                          <a:solidFill>
                            <a:srgbClr val="000000"/>
                          </a:solidFill>
                        </a:rPr>
                        <a:t>4:00</a:t>
                      </a:r>
                      <a:endParaRPr lang="en-US" sz="2000" dirty="0">
                        <a:solidFill>
                          <a:srgbClr val="000000"/>
                        </a:solidFill>
                      </a:endParaRPr>
                    </a:p>
                  </a:txBody>
                  <a:tcPr marL="45720" marR="45720"/>
                </a:tc>
                <a:extLst>
                  <a:ext uri="{0D108BD9-81ED-4DB2-BD59-A6C34878D82A}">
                    <a16:rowId xmlns:a16="http://schemas.microsoft.com/office/drawing/2014/main" val="10010"/>
                  </a:ext>
                </a:extLst>
              </a:tr>
              <a:tr h="409188">
                <a:tc>
                  <a:txBody>
                    <a:bodyPr/>
                    <a:lstStyle/>
                    <a:p>
                      <a:r>
                        <a:rPr lang="en-US" sz="2000" dirty="0" smtClean="0">
                          <a:solidFill>
                            <a:srgbClr val="000000"/>
                          </a:solidFill>
                        </a:rPr>
                        <a:t>ASP.NET 5 Preview</a:t>
                      </a:r>
                    </a:p>
                  </a:txBody>
                  <a:tcPr marL="45720" marR="45720"/>
                </a:tc>
                <a:tc>
                  <a:txBody>
                    <a:bodyPr/>
                    <a:lstStyle/>
                    <a:p>
                      <a:r>
                        <a:rPr lang="en-US" sz="2000" dirty="0" smtClean="0">
                          <a:solidFill>
                            <a:srgbClr val="000000"/>
                          </a:solidFill>
                        </a:rPr>
                        <a:t>4:00</a:t>
                      </a:r>
                      <a:endParaRPr lang="en-US" sz="2000" dirty="0">
                        <a:solidFill>
                          <a:srgbClr val="000000"/>
                        </a:solidFill>
                      </a:endParaRPr>
                    </a:p>
                  </a:txBody>
                  <a:tcPr marL="45720" marR="45720"/>
                </a:tc>
                <a:tc>
                  <a:txBody>
                    <a:bodyPr/>
                    <a:lstStyle/>
                    <a:p>
                      <a:r>
                        <a:rPr lang="en-US" sz="2000" dirty="0" smtClean="0">
                          <a:solidFill>
                            <a:srgbClr val="000000"/>
                          </a:solidFill>
                        </a:rPr>
                        <a:t>4:45</a:t>
                      </a:r>
                      <a:endParaRPr lang="en-US" sz="2000" dirty="0">
                        <a:solidFill>
                          <a:srgbClr val="000000"/>
                        </a:solidFill>
                      </a:endParaRPr>
                    </a:p>
                  </a:txBody>
                  <a:tcPr marL="45720" marR="45720"/>
                </a:tc>
                <a:extLst>
                  <a:ext uri="{0D108BD9-81ED-4DB2-BD59-A6C34878D82A}">
                    <a16:rowId xmlns:a16="http://schemas.microsoft.com/office/drawing/2014/main" val="4181698176"/>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4:45</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64401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5 – Key Values</a:t>
            </a:r>
            <a:endParaRPr lang="en-US" dirty="0"/>
          </a:p>
        </p:txBody>
      </p:sp>
      <p:sp>
        <p:nvSpPr>
          <p:cNvPr id="4" name="Rectangle 3"/>
          <p:cNvSpPr/>
          <p:nvPr/>
        </p:nvSpPr>
        <p:spPr>
          <a:xfrm>
            <a:off x="7662870" y="3140158"/>
            <a:ext cx="3394233" cy="935351"/>
          </a:xfrm>
          <a:prstGeom prst="rect">
            <a:avLst/>
          </a:prstGeom>
        </p:spPr>
        <p:txBody>
          <a:bodyPr wrap="none">
            <a:spAutoFit/>
          </a:bodyPr>
          <a:lstStyle/>
          <a:p>
            <a:r>
              <a:rPr lang="en-US" sz="2745" dirty="0">
                <a:solidFill>
                  <a:srgbClr val="FFFFFF"/>
                </a:solidFill>
              </a:rPr>
              <a:t>Choose your Editors </a:t>
            </a:r>
          </a:p>
          <a:p>
            <a:r>
              <a:rPr lang="en-US" sz="2745" dirty="0">
                <a:solidFill>
                  <a:srgbClr val="FFFFFF"/>
                </a:solidFill>
              </a:rPr>
              <a:t>and Tools</a:t>
            </a:r>
          </a:p>
        </p:txBody>
      </p:sp>
      <p:sp>
        <p:nvSpPr>
          <p:cNvPr id="5" name="Rectangle 4"/>
          <p:cNvSpPr/>
          <p:nvPr/>
        </p:nvSpPr>
        <p:spPr>
          <a:xfrm>
            <a:off x="1922570" y="4421187"/>
            <a:ext cx="3052151" cy="935351"/>
          </a:xfrm>
          <a:prstGeom prst="rect">
            <a:avLst/>
          </a:prstGeom>
        </p:spPr>
        <p:txBody>
          <a:bodyPr wrap="none">
            <a:spAutoFit/>
          </a:bodyPr>
          <a:lstStyle/>
          <a:p>
            <a:r>
              <a:rPr lang="en-US" sz="2745" dirty="0">
                <a:solidFill>
                  <a:srgbClr val="FFFFFF"/>
                </a:solidFill>
              </a:rPr>
              <a:t>Open Source </a:t>
            </a:r>
            <a:br>
              <a:rPr lang="en-US" sz="2745" dirty="0">
                <a:solidFill>
                  <a:srgbClr val="FFFFFF"/>
                </a:solidFill>
              </a:rPr>
            </a:br>
            <a:r>
              <a:rPr lang="en-US" sz="2745" dirty="0">
                <a:solidFill>
                  <a:srgbClr val="FFFFFF"/>
                </a:solidFill>
              </a:rPr>
              <a:t>with Contributions</a:t>
            </a:r>
          </a:p>
        </p:txBody>
      </p:sp>
      <p:sp>
        <p:nvSpPr>
          <p:cNvPr id="6" name="Rectangle 5"/>
          <p:cNvSpPr/>
          <p:nvPr/>
        </p:nvSpPr>
        <p:spPr>
          <a:xfrm>
            <a:off x="7601846" y="4665751"/>
            <a:ext cx="2484213" cy="512935"/>
          </a:xfrm>
          <a:prstGeom prst="rect">
            <a:avLst/>
          </a:prstGeom>
        </p:spPr>
        <p:txBody>
          <a:bodyPr wrap="none">
            <a:spAutoFit/>
          </a:bodyPr>
          <a:lstStyle/>
          <a:p>
            <a:r>
              <a:rPr lang="en-US" sz="2745" dirty="0">
                <a:solidFill>
                  <a:srgbClr val="FFFFFF"/>
                </a:solidFill>
              </a:rPr>
              <a:t>Cross-Platform</a:t>
            </a:r>
          </a:p>
        </p:txBody>
      </p:sp>
      <p:grpSp>
        <p:nvGrpSpPr>
          <p:cNvPr id="7" name="Group 6"/>
          <p:cNvGrpSpPr/>
          <p:nvPr/>
        </p:nvGrpSpPr>
        <p:grpSpPr>
          <a:xfrm>
            <a:off x="6651632" y="4479691"/>
            <a:ext cx="888525" cy="850502"/>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grpSp>
      </p:grpSp>
      <p:grpSp>
        <p:nvGrpSpPr>
          <p:cNvPr id="14" name="Group 13"/>
          <p:cNvGrpSpPr/>
          <p:nvPr/>
        </p:nvGrpSpPr>
        <p:grpSpPr>
          <a:xfrm>
            <a:off x="6661253" y="3116111"/>
            <a:ext cx="888525" cy="850502"/>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grpSp>
      <p:grpSp>
        <p:nvGrpSpPr>
          <p:cNvPr id="17" name="Group 16"/>
          <p:cNvGrpSpPr/>
          <p:nvPr/>
        </p:nvGrpSpPr>
        <p:grpSpPr>
          <a:xfrm>
            <a:off x="922385" y="4468375"/>
            <a:ext cx="888525" cy="850502"/>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r>
                <a:rPr lang="en-US" sz="2353" dirty="0">
                  <a:solidFill>
                    <a:srgbClr val="FFFFFF"/>
                  </a:solidFill>
                </a:rPr>
                <a:t>OSS</a:t>
              </a:r>
            </a:p>
          </p:txBody>
        </p:sp>
      </p:grpSp>
      <p:sp>
        <p:nvSpPr>
          <p:cNvPr id="20" name="Rectangle 19"/>
          <p:cNvSpPr/>
          <p:nvPr/>
        </p:nvSpPr>
        <p:spPr>
          <a:xfrm>
            <a:off x="1843059" y="3140158"/>
            <a:ext cx="4314561" cy="935351"/>
          </a:xfrm>
          <a:prstGeom prst="rect">
            <a:avLst/>
          </a:prstGeom>
        </p:spPr>
        <p:txBody>
          <a:bodyPr wrap="none">
            <a:spAutoFit/>
          </a:bodyPr>
          <a:lstStyle/>
          <a:p>
            <a:r>
              <a:rPr lang="en-US" sz="2745" dirty="0">
                <a:solidFill>
                  <a:srgbClr val="FFFFFF"/>
                </a:solidFill>
              </a:rPr>
              <a:t>Seamless transition </a:t>
            </a:r>
            <a:br>
              <a:rPr lang="en-US" sz="2745" dirty="0">
                <a:solidFill>
                  <a:srgbClr val="FFFFFF"/>
                </a:solidFill>
              </a:rPr>
            </a:br>
            <a:r>
              <a:rPr lang="en-US" sz="2745" dirty="0">
                <a:solidFill>
                  <a:srgbClr val="FFFFFF"/>
                </a:solidFill>
              </a:rPr>
              <a:t>from on-premises to cloud</a:t>
            </a:r>
          </a:p>
        </p:txBody>
      </p:sp>
      <p:sp>
        <p:nvSpPr>
          <p:cNvPr id="21" name="Freeform 13"/>
          <p:cNvSpPr>
            <a:spLocks noChangeAspect="1" noEditPoints="1"/>
          </p:cNvSpPr>
          <p:nvPr/>
        </p:nvSpPr>
        <p:spPr bwMode="auto">
          <a:xfrm>
            <a:off x="918844" y="3123852"/>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sp>
        <p:nvSpPr>
          <p:cNvPr id="22" name="Rectangle 21"/>
          <p:cNvSpPr/>
          <p:nvPr/>
        </p:nvSpPr>
        <p:spPr>
          <a:xfrm>
            <a:off x="7601846" y="2088685"/>
            <a:ext cx="4184441" cy="512935"/>
          </a:xfrm>
          <a:prstGeom prst="rect">
            <a:avLst/>
          </a:prstGeom>
        </p:spPr>
        <p:txBody>
          <a:bodyPr wrap="none">
            <a:spAutoFit/>
          </a:bodyPr>
          <a:lstStyle/>
          <a:p>
            <a:r>
              <a:rPr lang="en-US" sz="2745" dirty="0">
                <a:solidFill>
                  <a:srgbClr val="FFFFFF"/>
                </a:solidFill>
              </a:rPr>
              <a:t>Faster Development Cycle</a:t>
            </a:r>
          </a:p>
        </p:txBody>
      </p:sp>
      <p:sp>
        <p:nvSpPr>
          <p:cNvPr id="23" name="Rectangle 22"/>
          <p:cNvSpPr/>
          <p:nvPr/>
        </p:nvSpPr>
        <p:spPr>
          <a:xfrm>
            <a:off x="1860178" y="2076072"/>
            <a:ext cx="2583721" cy="512935"/>
          </a:xfrm>
          <a:prstGeom prst="rect">
            <a:avLst/>
          </a:prstGeom>
        </p:spPr>
        <p:txBody>
          <a:bodyPr wrap="none">
            <a:spAutoFit/>
          </a:bodyPr>
          <a:lstStyle/>
          <a:p>
            <a:r>
              <a:rPr lang="en-US" sz="2745" dirty="0">
                <a:solidFill>
                  <a:srgbClr val="FFFFFF"/>
                </a:solidFill>
              </a:rPr>
              <a:t>Totally Modular</a:t>
            </a:r>
          </a:p>
        </p:txBody>
      </p:sp>
      <p:grpSp>
        <p:nvGrpSpPr>
          <p:cNvPr id="24" name="Group 23"/>
          <p:cNvGrpSpPr/>
          <p:nvPr/>
        </p:nvGrpSpPr>
        <p:grpSpPr>
          <a:xfrm>
            <a:off x="6662375" y="1910474"/>
            <a:ext cx="870836" cy="833569"/>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grpSp>
        <p:nvGrpSpPr>
          <p:cNvPr id="27" name="Group 26"/>
          <p:cNvGrpSpPr/>
          <p:nvPr/>
        </p:nvGrpSpPr>
        <p:grpSpPr>
          <a:xfrm>
            <a:off x="932763" y="1923185"/>
            <a:ext cx="870836" cy="833569"/>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sp>
        <p:nvSpPr>
          <p:cNvPr id="30" name="Freeform 5"/>
          <p:cNvSpPr>
            <a:spLocks noEditPoints="1"/>
          </p:cNvSpPr>
          <p:nvPr/>
        </p:nvSpPr>
        <p:spPr bwMode="auto">
          <a:xfrm>
            <a:off x="4690253" y="5702216"/>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 name="Freeform 35"/>
          <p:cNvSpPr>
            <a:spLocks/>
          </p:cNvSpPr>
          <p:nvPr/>
        </p:nvSpPr>
        <p:spPr bwMode="black">
          <a:xfrm>
            <a:off x="4843041" y="5834644"/>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568">
              <a:solidFill>
                <a:srgbClr val="FFFFFF"/>
              </a:solidFill>
            </a:endParaRPr>
          </a:p>
        </p:txBody>
      </p:sp>
      <p:sp>
        <p:nvSpPr>
          <p:cNvPr id="32" name="Rectangle 31"/>
          <p:cNvSpPr/>
          <p:nvPr/>
        </p:nvSpPr>
        <p:spPr>
          <a:xfrm>
            <a:off x="5651861" y="5736246"/>
            <a:ext cx="1133233" cy="754315"/>
          </a:xfrm>
          <a:prstGeom prst="rect">
            <a:avLst/>
          </a:prstGeom>
        </p:spPr>
        <p:txBody>
          <a:bodyPr wrap="none">
            <a:spAutoFit/>
          </a:bodyPr>
          <a:lstStyle/>
          <a:p>
            <a:r>
              <a:rPr lang="en-US" sz="4313" dirty="0">
                <a:solidFill>
                  <a:srgbClr val="FFFFFF"/>
                </a:solidFill>
              </a:rPr>
              <a:t>Fast</a:t>
            </a:r>
          </a:p>
        </p:txBody>
      </p:sp>
    </p:spTree>
    <p:extLst>
      <p:ext uri="{BB962C8B-B14F-4D97-AF65-F5344CB8AC3E}">
        <p14:creationId xmlns:p14="http://schemas.microsoft.com/office/powerpoint/2010/main" val="358417130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2015 in a Nutshell</a:t>
            </a:r>
          </a:p>
        </p:txBody>
      </p:sp>
      <p:sp>
        <p:nvSpPr>
          <p:cNvPr id="4" name="Rectangle 3"/>
          <p:cNvSpPr/>
          <p:nvPr/>
        </p:nvSpPr>
        <p:spPr bwMode="auto">
          <a:xfrm>
            <a:off x="6514647" y="4627839"/>
            <a:ext cx="4521548" cy="1835491"/>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endParaRPr lang="en-US" sz="2745" dirty="0">
              <a:gradFill>
                <a:gsLst>
                  <a:gs pos="14679">
                    <a:srgbClr val="FFFFFF"/>
                  </a:gs>
                  <a:gs pos="38000">
                    <a:srgbClr val="FFFFFF"/>
                  </a:gs>
                </a:gsLst>
                <a:lin ang="5400000" scaled="1"/>
              </a:gradFill>
              <a:latin typeface="Segoe UI Light"/>
            </a:endParaRPr>
          </a:p>
        </p:txBody>
      </p:sp>
      <p:sp>
        <p:nvSpPr>
          <p:cNvPr id="5" name="Rectangle 4"/>
          <p:cNvSpPr/>
          <p:nvPr/>
        </p:nvSpPr>
        <p:spPr bwMode="auto">
          <a:xfrm>
            <a:off x="1324336" y="4099863"/>
            <a:ext cx="5136271" cy="2363466"/>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r>
              <a:rPr lang="en-US" sz="2745" dirty="0">
                <a:gradFill>
                  <a:gsLst>
                    <a:gs pos="14679">
                      <a:srgbClr val="FFFFFF"/>
                    </a:gs>
                    <a:gs pos="38000">
                      <a:srgbClr val="FFFFFF"/>
                    </a:gs>
                  </a:gsLst>
                  <a:lin ang="5400000" scaled="1"/>
                </a:gradFill>
                <a:latin typeface="Segoe UI Light"/>
              </a:rPr>
              <a:t>  </a:t>
            </a:r>
          </a:p>
        </p:txBody>
      </p:sp>
      <p:sp>
        <p:nvSpPr>
          <p:cNvPr id="6" name="TextBox 5"/>
          <p:cNvSpPr txBox="1"/>
          <p:nvPr/>
        </p:nvSpPr>
        <p:spPr>
          <a:xfrm>
            <a:off x="1388780" y="4619528"/>
            <a:ext cx="5071825" cy="521284"/>
          </a:xfrm>
          <a:prstGeom prst="rect">
            <a:avLst/>
          </a:prstGeom>
          <a:solidFill>
            <a:schemeClr val="tx2">
              <a:lumMod val="75000"/>
            </a:schemeClr>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596406" y="4630974"/>
            <a:ext cx="4337531" cy="521284"/>
          </a:xfrm>
          <a:prstGeom prst="rect">
            <a:avLst/>
          </a:prstGeom>
          <a:solidFill>
            <a:schemeClr val="tx2">
              <a:lumMod val="75000"/>
            </a:schemeClr>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a:t>
            </a:r>
            <a:r>
              <a:rPr lang="en-US" sz="2745" dirty="0">
                <a:solidFill>
                  <a:srgbClr val="FFFFFF"/>
                </a:solidFill>
                <a:latin typeface="Segoe UI Semibold" panose="020B0702040204020203" pitchFamily="34" charset="0"/>
                <a:cs typeface="Segoe UI Semibold" panose="020B0702040204020203" pitchFamily="34" charset="0"/>
              </a:rPr>
              <a:t>Core 5</a:t>
            </a:r>
            <a:r>
              <a:rPr lang="en-US" sz="2745" b="1" dirty="0">
                <a:solidFill>
                  <a:srgbClr val="FFFFFF"/>
                </a:solidFill>
                <a:latin typeface="Segoe UI Semibold" panose="020B0702040204020203" pitchFamily="34" charset="0"/>
                <a:cs typeface="Segoe UI Semibold" panose="020B0702040204020203" pitchFamily="34" charset="0"/>
              </a:rPr>
              <a:t> </a:t>
            </a: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20399" y="5771363"/>
            <a:ext cx="374645" cy="441086"/>
          </a:xfrm>
          <a:prstGeom prst="rect">
            <a:avLst/>
          </a:prstGeom>
          <a:solidFill>
            <a:schemeClr val="tx2">
              <a:lumMod val="75000"/>
            </a:schemeClr>
          </a:solidFill>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08359" y="5767843"/>
            <a:ext cx="500128" cy="491001"/>
          </a:xfrm>
          <a:prstGeom prst="rect">
            <a:avLst/>
          </a:prstGeom>
          <a:solidFill>
            <a:schemeClr val="tx2">
              <a:lumMod val="75000"/>
            </a:schemeClr>
          </a:solidFill>
          <a:extLst/>
        </p:spPr>
      </p:pic>
      <p:pic>
        <p:nvPicPr>
          <p:cNvPr id="1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293848" y="5728489"/>
            <a:ext cx="535310" cy="543665"/>
          </a:xfrm>
          <a:prstGeom prst="rect">
            <a:avLst/>
          </a:prstGeom>
          <a:solidFill>
            <a:schemeClr val="tx2">
              <a:lumMod val="75000"/>
            </a:schemeClr>
          </a:solidFill>
          <a:extLst/>
        </p:spPr>
      </p:pic>
      <p:pic>
        <p:nvPicPr>
          <p:cNvPr id="1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838554" y="5728489"/>
            <a:ext cx="535310" cy="543665"/>
          </a:xfrm>
          <a:prstGeom prst="rect">
            <a:avLst/>
          </a:prstGeom>
          <a:solidFill>
            <a:schemeClr val="tx2">
              <a:lumMod val="75000"/>
            </a:schemeClr>
          </a:solidFill>
          <a:extLst/>
        </p:spPr>
      </p:pic>
      <p:sp>
        <p:nvSpPr>
          <p:cNvPr id="12" name="Rectangle 11"/>
          <p:cNvSpPr/>
          <p:nvPr/>
        </p:nvSpPr>
        <p:spPr>
          <a:xfrm>
            <a:off x="1704506" y="5117724"/>
            <a:ext cx="4722906" cy="572947"/>
          </a:xfrm>
          <a:prstGeom prst="rect">
            <a:avLst/>
          </a:prstGeom>
          <a:solidFill>
            <a:schemeClr val="tx2">
              <a:lumMod val="75000"/>
            </a:schemeClr>
          </a:solidFill>
        </p:spPr>
        <p:txBody>
          <a:bodyPr wrap="square">
            <a:spAutoFit/>
          </a:bodyPr>
          <a:lstStyle/>
          <a:p>
            <a:pPr algn="ctr" defTabSz="895735"/>
            <a:r>
              <a:rPr lang="en-US" sz="1536" i="1" dirty="0">
                <a:solidFill>
                  <a:srgbClr val="FFFFFF"/>
                </a:solidFill>
              </a:rPr>
              <a:t>Full .NET Framework for any scenario and </a:t>
            </a:r>
          </a:p>
          <a:p>
            <a:pPr algn="ctr" defTabSz="895735"/>
            <a:r>
              <a:rPr lang="en-US" sz="1536" i="1" dirty="0">
                <a:solidFill>
                  <a:srgbClr val="FFFFFF"/>
                </a:solidFill>
              </a:rPr>
              <a:t>library support on Windows</a:t>
            </a:r>
          </a:p>
        </p:txBody>
      </p:sp>
      <p:sp>
        <p:nvSpPr>
          <p:cNvPr id="13" name="Rectangle 12"/>
          <p:cNvSpPr/>
          <p:nvPr/>
        </p:nvSpPr>
        <p:spPr>
          <a:xfrm>
            <a:off x="6675148" y="5067518"/>
            <a:ext cx="4192053" cy="572947"/>
          </a:xfrm>
          <a:prstGeom prst="rect">
            <a:avLst/>
          </a:prstGeom>
          <a:solidFill>
            <a:schemeClr val="tx2">
              <a:lumMod val="75000"/>
            </a:schemeClr>
          </a:solidFill>
        </p:spPr>
        <p:txBody>
          <a:bodyPr wrap="square">
            <a:spAutoFit/>
          </a:bodyPr>
          <a:lstStyle/>
          <a:p>
            <a:pPr algn="ctr" defTabSz="895735"/>
            <a:r>
              <a:rPr lang="en-US" sz="1536" i="1" dirty="0">
                <a:solidFill>
                  <a:srgbClr val="FFFFFF"/>
                </a:solidFill>
              </a:rPr>
              <a:t>Modular libraries &amp; runtime optimized for server and cloud workloads</a:t>
            </a:r>
          </a:p>
        </p:txBody>
      </p:sp>
      <p:sp>
        <p:nvSpPr>
          <p:cNvPr id="14" name="Rectangle 13"/>
          <p:cNvSpPr/>
          <p:nvPr/>
        </p:nvSpPr>
        <p:spPr bwMode="auto">
          <a:xfrm>
            <a:off x="1324336" y="3550004"/>
            <a:ext cx="3888755" cy="5046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4.6  </a:t>
            </a:r>
            <a:r>
              <a:rPr lang="en-US" sz="1922" dirty="0" err="1">
                <a:gradFill>
                  <a:gsLst>
                    <a:gs pos="0">
                      <a:srgbClr val="FFFFFF"/>
                    </a:gs>
                    <a:gs pos="100000">
                      <a:srgbClr val="FFFFFF"/>
                    </a:gs>
                  </a:gsLst>
                  <a:lin ang="5400000" scaled="0"/>
                </a:gradFill>
                <a:ea typeface="Segoe UI" pitchFamily="34" charset="0"/>
                <a:cs typeface="Segoe UI" pitchFamily="34" charset="0"/>
              </a:rPr>
              <a:t>System.Web</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742943" y="2737741"/>
            <a:ext cx="1095612"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5.x</a:t>
            </a:r>
          </a:p>
        </p:txBody>
      </p:sp>
      <p:sp>
        <p:nvSpPr>
          <p:cNvPr id="16" name="Rectangle 15"/>
          <p:cNvSpPr/>
          <p:nvPr/>
        </p:nvSpPr>
        <p:spPr bwMode="auto">
          <a:xfrm>
            <a:off x="5282813" y="2728071"/>
            <a:ext cx="5753381" cy="7576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 Web API 6</a:t>
            </a:r>
          </a:p>
        </p:txBody>
      </p:sp>
      <p:sp>
        <p:nvSpPr>
          <p:cNvPr id="17" name="Rectangle 16"/>
          <p:cNvSpPr/>
          <p:nvPr/>
        </p:nvSpPr>
        <p:spPr bwMode="auto">
          <a:xfrm>
            <a:off x="6514644" y="4099863"/>
            <a:ext cx="2276325" cy="484663"/>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Core CLR</a:t>
            </a:r>
          </a:p>
        </p:txBody>
      </p:sp>
      <p:sp>
        <p:nvSpPr>
          <p:cNvPr id="18" name="Rectangle 17"/>
          <p:cNvSpPr/>
          <p:nvPr/>
        </p:nvSpPr>
        <p:spPr bwMode="auto">
          <a:xfrm>
            <a:off x="8840377" y="4109286"/>
            <a:ext cx="2195817" cy="475239"/>
          </a:xfrm>
          <a:prstGeom prst="rect">
            <a:avLst/>
          </a:prstGeom>
          <a:solidFill>
            <a:schemeClr val="tx2">
              <a:lumMod val="75000"/>
            </a:schemeClr>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.Net Native</a:t>
            </a:r>
          </a:p>
        </p:txBody>
      </p:sp>
      <p:pic>
        <p:nvPicPr>
          <p:cNvPr id="19"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9108488" y="4170221"/>
            <a:ext cx="338662" cy="343948"/>
          </a:xfrm>
          <a:prstGeom prst="rect">
            <a:avLst/>
          </a:prstGeom>
          <a:solidFill>
            <a:schemeClr val="tx2">
              <a:lumMod val="75000"/>
            </a:schemeClr>
          </a:solidFill>
          <a:extLst/>
        </p:spPr>
      </p:pic>
      <p:sp>
        <p:nvSpPr>
          <p:cNvPr id="20" name="Rectangle 19"/>
          <p:cNvSpPr/>
          <p:nvPr/>
        </p:nvSpPr>
        <p:spPr bwMode="auto">
          <a:xfrm>
            <a:off x="5282813" y="3550004"/>
            <a:ext cx="5753381" cy="4950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5</a:t>
            </a:r>
          </a:p>
        </p:txBody>
      </p:sp>
      <p:sp>
        <p:nvSpPr>
          <p:cNvPr id="21" name="Rectangle 20"/>
          <p:cNvSpPr/>
          <p:nvPr/>
        </p:nvSpPr>
        <p:spPr bwMode="auto">
          <a:xfrm>
            <a:off x="3958096" y="2728775"/>
            <a:ext cx="1254995"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 API 2.2</a:t>
            </a:r>
          </a:p>
        </p:txBody>
      </p:sp>
      <p:sp>
        <p:nvSpPr>
          <p:cNvPr id="22" name="Rectangle 21"/>
          <p:cNvSpPr/>
          <p:nvPr/>
        </p:nvSpPr>
        <p:spPr bwMode="auto">
          <a:xfrm>
            <a:off x="1344257" y="2737741"/>
            <a:ext cx="1279144"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a:t>
            </a:r>
          </a:p>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Forms</a:t>
            </a:r>
          </a:p>
        </p:txBody>
      </p:sp>
      <p:sp>
        <p:nvSpPr>
          <p:cNvPr id="23" name="Rectangle 22"/>
          <p:cNvSpPr/>
          <p:nvPr/>
        </p:nvSpPr>
        <p:spPr bwMode="auto">
          <a:xfrm>
            <a:off x="1356331" y="1742059"/>
            <a:ext cx="3868835" cy="4439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a:t>
            </a:r>
          </a:p>
        </p:txBody>
      </p:sp>
      <p:sp>
        <p:nvSpPr>
          <p:cNvPr id="24" name="Rectangle 23"/>
          <p:cNvSpPr/>
          <p:nvPr/>
        </p:nvSpPr>
        <p:spPr bwMode="auto">
          <a:xfrm>
            <a:off x="1356330" y="2238932"/>
            <a:ext cx="9686574" cy="432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C#</a:t>
            </a:r>
          </a:p>
        </p:txBody>
      </p:sp>
      <p:sp>
        <p:nvSpPr>
          <p:cNvPr id="25" name="Rectangle 24"/>
          <p:cNvSpPr/>
          <p:nvPr/>
        </p:nvSpPr>
        <p:spPr bwMode="auto">
          <a:xfrm>
            <a:off x="5282813" y="1742059"/>
            <a:ext cx="5753381" cy="443971"/>
          </a:xfrm>
          <a:prstGeom prst="rect">
            <a:avLst/>
          </a:prstGeom>
          <a:solidFill>
            <a:srgbClr val="DF2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 (coming soon)</a:t>
            </a:r>
          </a:p>
        </p:txBody>
      </p:sp>
    </p:spTree>
    <p:extLst>
      <p:ext uri="{BB962C8B-B14F-4D97-AF65-F5344CB8AC3E}">
        <p14:creationId xmlns:p14="http://schemas.microsoft.com/office/powerpoint/2010/main" val="226789084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560" y="1935480"/>
            <a:ext cx="6035040" cy="2987040"/>
          </a:xfrm>
        </p:spPr>
        <p:txBody>
          <a:bodyPr/>
          <a:lstStyle/>
          <a:p>
            <a:pPr algn="ctr"/>
            <a:r>
              <a:rPr lang="en-US" sz="8000" dirty="0" smtClean="0"/>
              <a:t>Visual Studio Web Tools</a:t>
            </a:r>
            <a:endParaRPr lang="en-US" sz="8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480" y="3015269"/>
            <a:ext cx="5811520" cy="3842731"/>
          </a:xfrm>
          <a:prstGeom prst="rect">
            <a:avLst/>
          </a:prstGeom>
        </p:spPr>
      </p:pic>
    </p:spTree>
    <p:extLst>
      <p:ext uri="{BB962C8B-B14F-4D97-AF65-F5344CB8AC3E}">
        <p14:creationId xmlns:p14="http://schemas.microsoft.com/office/powerpoint/2010/main" val="1266307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Visual Studio 2015</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4984798"/>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23</a:t>
            </a:fld>
            <a:endParaRPr lang="en-US"/>
          </a:p>
        </p:txBody>
      </p:sp>
      <p:sp>
        <p:nvSpPr>
          <p:cNvPr id="5" name="Text Placeholder 4"/>
          <p:cNvSpPr>
            <a:spLocks noGrp="1"/>
          </p:cNvSpPr>
          <p:nvPr>
            <p:ph type="body" sz="quarter" idx="13"/>
          </p:nvPr>
        </p:nvSpPr>
        <p:spPr/>
        <p:txBody>
          <a:bodyPr/>
          <a:lstStyle/>
          <a:p>
            <a:r>
              <a:rPr lang="en-US" dirty="0" smtClean="0"/>
              <a:t>Top Features for Web Developers</a:t>
            </a:r>
            <a:endParaRPr lang="en-US" dirty="0"/>
          </a:p>
        </p:txBody>
      </p:sp>
    </p:spTree>
    <p:extLst>
      <p:ext uri="{BB962C8B-B14F-4D97-AF65-F5344CB8AC3E}">
        <p14:creationId xmlns:p14="http://schemas.microsoft.com/office/powerpoint/2010/main" val="244699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VS Web Essentials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68" y="1389744"/>
            <a:ext cx="11595280" cy="5460834"/>
          </a:xfrm>
          <a:prstGeom prst="rect">
            <a:avLst/>
          </a:prstGeom>
        </p:spPr>
      </p:pic>
    </p:spTree>
    <p:extLst>
      <p:ext uri="{BB962C8B-B14F-4D97-AF65-F5344CB8AC3E}">
        <p14:creationId xmlns:p14="http://schemas.microsoft.com/office/powerpoint/2010/main" val="600487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BrowserLink</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563" y="1519362"/>
            <a:ext cx="9642438" cy="5177880"/>
          </a:xfrm>
          <a:prstGeom prst="rect">
            <a:avLst/>
          </a:prstGeom>
        </p:spPr>
      </p:pic>
      <p:sp>
        <p:nvSpPr>
          <p:cNvPr id="9" name="Left Arrow 8"/>
          <p:cNvSpPr/>
          <p:nvPr/>
        </p:nvSpPr>
        <p:spPr>
          <a:xfrm rot="1709673">
            <a:off x="4450189" y="3906673"/>
            <a:ext cx="5212637" cy="625955"/>
          </a:xfrm>
          <a:prstGeom prst="leftArrow">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05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Integration</a:t>
            </a:r>
            <a:endParaRPr lang="en-US" dirty="0"/>
          </a:p>
        </p:txBody>
      </p:sp>
      <p:pic>
        <p:nvPicPr>
          <p:cNvPr id="2" name="Picture 1"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175" y="1118301"/>
            <a:ext cx="8771066" cy="5654132"/>
          </a:xfrm>
          <a:prstGeom prst="rect">
            <a:avLst/>
          </a:prstGeom>
        </p:spPr>
      </p:pic>
    </p:spTree>
    <p:extLst>
      <p:ext uri="{BB962C8B-B14F-4D97-AF65-F5344CB8AC3E}">
        <p14:creationId xmlns:p14="http://schemas.microsoft.com/office/powerpoint/2010/main" val="4100371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Bower</a:t>
            </a:r>
            <a:endParaRPr lang="en-US" dirty="0"/>
          </a:p>
        </p:txBody>
      </p:sp>
      <p:pic>
        <p:nvPicPr>
          <p:cNvPr id="5" name="Picture 4"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28" y="1006590"/>
            <a:ext cx="8820145" cy="5584227"/>
          </a:xfrm>
          <a:prstGeom prst="rect">
            <a:avLst/>
          </a:prstGeom>
        </p:spPr>
      </p:pic>
    </p:spTree>
    <p:extLst>
      <p:ext uri="{BB962C8B-B14F-4D97-AF65-F5344CB8AC3E}">
        <p14:creationId xmlns:p14="http://schemas.microsoft.com/office/powerpoint/2010/main" val="2752391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Grunt / Gulp</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198" y="1118302"/>
            <a:ext cx="8939605" cy="5659860"/>
          </a:xfrm>
          <a:prstGeom prst="rect">
            <a:avLst/>
          </a:prstGeom>
        </p:spPr>
      </p:pic>
    </p:spTree>
    <p:extLst>
      <p:ext uri="{BB962C8B-B14F-4D97-AF65-F5344CB8AC3E}">
        <p14:creationId xmlns:p14="http://schemas.microsoft.com/office/powerpoint/2010/main" val="284499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JSON Editor</a:t>
            </a:r>
            <a:endParaRPr lang="en-US" dirty="0"/>
          </a:p>
        </p:txBody>
      </p:sp>
      <p:pic>
        <p:nvPicPr>
          <p:cNvPr id="2" name="Picture 1"/>
          <p:cNvPicPr>
            <a:picLocks noChangeAspect="1"/>
          </p:cNvPicPr>
          <p:nvPr/>
        </p:nvPicPr>
        <p:blipFill>
          <a:blip r:embed="rId3"/>
          <a:stretch>
            <a:fillRect/>
          </a:stretch>
        </p:blipFill>
        <p:spPr>
          <a:xfrm>
            <a:off x="4370372" y="1510304"/>
            <a:ext cx="7821628" cy="5347696"/>
          </a:xfrm>
          <a:prstGeom prst="rect">
            <a:avLst/>
          </a:prstGeom>
        </p:spPr>
      </p:pic>
      <p:sp>
        <p:nvSpPr>
          <p:cNvPr id="5" name="TextBox 4"/>
          <p:cNvSpPr txBox="1"/>
          <p:nvPr/>
        </p:nvSpPr>
        <p:spPr>
          <a:xfrm>
            <a:off x="132737" y="3399322"/>
            <a:ext cx="4237635"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solidFill>
              </a:rPr>
              <a:t>Auto-completion</a:t>
            </a:r>
          </a:p>
          <a:p>
            <a:pPr marL="285750" indent="-285750">
              <a:buFont typeface="Arial" panose="020B0604020202020204" pitchFamily="34" charset="0"/>
              <a:buChar char="•"/>
            </a:pPr>
            <a:r>
              <a:rPr lang="en-US" sz="2400" dirty="0" smtClean="0">
                <a:solidFill>
                  <a:schemeClr val="bg1"/>
                </a:solidFill>
              </a:rPr>
              <a:t>Tooltips</a:t>
            </a:r>
          </a:p>
          <a:p>
            <a:pPr marL="285750" indent="-285750">
              <a:buFont typeface="Arial" panose="020B0604020202020204" pitchFamily="34" charset="0"/>
              <a:buChar char="•"/>
            </a:pPr>
            <a:r>
              <a:rPr lang="en-US" sz="2400" dirty="0" smtClean="0">
                <a:solidFill>
                  <a:schemeClr val="bg1"/>
                </a:solidFill>
              </a:rPr>
              <a:t>Supports SchemaStore.org</a:t>
            </a:r>
          </a:p>
          <a:p>
            <a:pPr marL="285750" indent="-285750">
              <a:buFont typeface="Arial" panose="020B0604020202020204" pitchFamily="34" charset="0"/>
              <a:buChar char="•"/>
            </a:pPr>
            <a:r>
              <a:rPr lang="en-US" sz="2400" dirty="0" smtClean="0">
                <a:solidFill>
                  <a:schemeClr val="bg1"/>
                </a:solidFill>
              </a:rPr>
              <a:t>Powers NPM, Bower editing</a:t>
            </a:r>
            <a:endParaRPr lang="en-US" sz="2400" dirty="0">
              <a:solidFill>
                <a:schemeClr val="bg1"/>
              </a:solidFill>
            </a:endParaRPr>
          </a:p>
        </p:txBody>
      </p:sp>
    </p:spTree>
    <p:extLst>
      <p:ext uri="{BB962C8B-B14F-4D97-AF65-F5344CB8AC3E}">
        <p14:creationId xmlns:p14="http://schemas.microsoft.com/office/powerpoint/2010/main" val="4193575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a:xfrm>
            <a:off x="560798" y="2012463"/>
            <a:ext cx="11444935" cy="4215579"/>
          </a:xfrm>
        </p:spPr>
        <p:txBody>
          <a:bodyPr>
            <a:normAutofit/>
          </a:bodyPr>
          <a:lstStyle/>
          <a:p>
            <a:pPr marL="742950" indent="-742950">
              <a:lnSpc>
                <a:spcPct val="100000"/>
              </a:lnSpc>
              <a:buAutoNum type="arabicParenR"/>
            </a:pPr>
            <a:r>
              <a:rPr lang="en-US" sz="5400" dirty="0" smtClean="0">
                <a:latin typeface="+mj-lt"/>
              </a:rPr>
              <a:t>Release Recap</a:t>
            </a:r>
          </a:p>
          <a:p>
            <a:pPr marL="742950" indent="-742950">
              <a:lnSpc>
                <a:spcPct val="100000"/>
              </a:lnSpc>
              <a:buAutoNum type="arabicParenR"/>
            </a:pPr>
            <a:r>
              <a:rPr lang="en-US" sz="5400" dirty="0" smtClean="0">
                <a:latin typeface="+mj-lt"/>
              </a:rPr>
              <a:t>ASP.NET Updates</a:t>
            </a:r>
          </a:p>
          <a:p>
            <a:pPr marL="742950" indent="-742950">
              <a:lnSpc>
                <a:spcPct val="100000"/>
              </a:lnSpc>
              <a:buAutoNum type="arabicParenR"/>
            </a:pPr>
            <a:r>
              <a:rPr lang="en-US" sz="5400" dirty="0" smtClean="0">
                <a:latin typeface="+mj-lt"/>
              </a:rPr>
              <a:t>Visual Studio + Web Essentials</a:t>
            </a:r>
          </a:p>
          <a:p>
            <a:pPr marL="742950" indent="-742950">
              <a:lnSpc>
                <a:spcPct val="100000"/>
              </a:lnSpc>
              <a:buAutoNum type="arabicParenR"/>
            </a:pPr>
            <a:r>
              <a:rPr lang="en-US" sz="5400" dirty="0" smtClean="0">
                <a:latin typeface="+mj-lt"/>
              </a:rPr>
              <a:t>ASP.NET 5 Preview</a:t>
            </a:r>
          </a:p>
        </p:txBody>
      </p:sp>
    </p:spTree>
    <p:extLst>
      <p:ext uri="{BB962C8B-B14F-4D97-AF65-F5344CB8AC3E}">
        <p14:creationId xmlns:p14="http://schemas.microsoft.com/office/powerpoint/2010/main" val="3063510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HTML Editor</a:t>
            </a:r>
            <a:endParaRPr lang="en-US" dirty="0"/>
          </a:p>
        </p:txBody>
      </p:sp>
      <p:sp>
        <p:nvSpPr>
          <p:cNvPr id="5" name="TextBox 4"/>
          <p:cNvSpPr txBox="1"/>
          <p:nvPr/>
        </p:nvSpPr>
        <p:spPr>
          <a:xfrm>
            <a:off x="561583" y="1656247"/>
            <a:ext cx="7733014"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 directives and attributes</a:t>
            </a:r>
          </a:p>
          <a:p>
            <a:pPr marL="285750" indent="-285750">
              <a:buFont typeface="Arial" panose="020B0604020202020204" pitchFamily="34" charset="0"/>
              <a:buChar char="•"/>
            </a:pPr>
            <a:r>
              <a:rPr lang="en-US" sz="3200" dirty="0" smtClean="0">
                <a:solidFill>
                  <a:schemeClr val="bg1"/>
                </a:solidFill>
              </a:rPr>
              <a:t>Bootstrap class IntelliSense</a:t>
            </a:r>
          </a:p>
          <a:p>
            <a:pPr marL="285750" indent="-285750">
              <a:buFont typeface="Arial" panose="020B0604020202020204" pitchFamily="34" charset="0"/>
              <a:buChar char="•"/>
            </a:pPr>
            <a:r>
              <a:rPr lang="en-US" sz="3200" dirty="0" smtClean="0">
                <a:solidFill>
                  <a:schemeClr val="bg1"/>
                </a:solidFill>
              </a:rPr>
              <a:t>Web Components and custom elements</a:t>
            </a:r>
            <a:endParaRPr lang="en-US" sz="32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12" y="4188041"/>
            <a:ext cx="7250288" cy="1955584"/>
          </a:xfrm>
          <a:prstGeom prst="rect">
            <a:avLst/>
          </a:prstGeom>
        </p:spPr>
      </p:pic>
    </p:spTree>
    <p:extLst>
      <p:ext uri="{BB962C8B-B14F-4D97-AF65-F5344CB8AC3E}">
        <p14:creationId xmlns:p14="http://schemas.microsoft.com/office/powerpoint/2010/main" val="994662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JavaScript Editor</a:t>
            </a:r>
            <a:endParaRPr lang="en-US" dirty="0"/>
          </a:p>
        </p:txBody>
      </p:sp>
      <p:sp>
        <p:nvSpPr>
          <p:cNvPr id="5" name="TextBox 4"/>
          <p:cNvSpPr txBox="1"/>
          <p:nvPr/>
        </p:nvSpPr>
        <p:spPr>
          <a:xfrm>
            <a:off x="561583" y="1656247"/>
            <a:ext cx="3968138" cy="353943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AngularJS Support</a:t>
            </a:r>
          </a:p>
          <a:p>
            <a:pPr marL="285750" indent="-285750">
              <a:buFont typeface="Arial" panose="020B0604020202020204" pitchFamily="34" charset="0"/>
              <a:buChar char="•"/>
            </a:pPr>
            <a:r>
              <a:rPr lang="en-US" sz="3200" dirty="0" smtClean="0">
                <a:solidFill>
                  <a:schemeClr val="bg1"/>
                </a:solidFill>
              </a:rPr>
              <a:t>ES6 features</a:t>
            </a:r>
          </a:p>
          <a:p>
            <a:pPr marL="742950" lvl="1" indent="-285750">
              <a:buFont typeface="Arial" panose="020B0604020202020204" pitchFamily="34" charset="0"/>
              <a:buChar char="•"/>
            </a:pPr>
            <a:r>
              <a:rPr lang="en-US" sz="3200" dirty="0" smtClean="0">
                <a:solidFill>
                  <a:schemeClr val="bg1"/>
                </a:solidFill>
              </a:rPr>
              <a:t>Classes</a:t>
            </a:r>
          </a:p>
          <a:p>
            <a:pPr marL="742950" lvl="1" indent="-285750">
              <a:buFont typeface="Arial" panose="020B0604020202020204" pitchFamily="34" charset="0"/>
              <a:buChar char="•"/>
            </a:pPr>
            <a:r>
              <a:rPr lang="en-US" sz="3200" dirty="0" smtClean="0">
                <a:solidFill>
                  <a:schemeClr val="bg1"/>
                </a:solidFill>
              </a:rPr>
              <a:t>Arrow Functions</a:t>
            </a:r>
          </a:p>
          <a:p>
            <a:pPr marL="742950" lvl="1" indent="-285750">
              <a:buFont typeface="Arial" panose="020B0604020202020204" pitchFamily="34" charset="0"/>
              <a:buChar char="•"/>
            </a:pPr>
            <a:r>
              <a:rPr lang="en-US" sz="3200" dirty="0" smtClean="0">
                <a:solidFill>
                  <a:schemeClr val="bg1"/>
                </a:solidFill>
              </a:rPr>
              <a:t>Template Strings</a:t>
            </a:r>
          </a:p>
          <a:p>
            <a:pPr marL="285750" indent="-285750">
              <a:buFont typeface="Arial" panose="020B0604020202020204" pitchFamily="34" charset="0"/>
              <a:buChar char="•"/>
            </a:pPr>
            <a:r>
              <a:rPr lang="en-US" sz="3200" dirty="0" err="1" smtClean="0">
                <a:solidFill>
                  <a:schemeClr val="bg1"/>
                </a:solidFill>
              </a:rPr>
              <a:t>JSDoc</a:t>
            </a:r>
            <a:r>
              <a:rPr lang="en-US" sz="3200" dirty="0" smtClean="0">
                <a:solidFill>
                  <a:schemeClr val="bg1"/>
                </a:solidFill>
              </a:rPr>
              <a:t> IntelliSense</a:t>
            </a:r>
          </a:p>
          <a:p>
            <a:pPr marL="285750" indent="-285750">
              <a:buFont typeface="Arial" panose="020B0604020202020204" pitchFamily="34" charset="0"/>
              <a:buChar char="•"/>
            </a:pPr>
            <a:r>
              <a:rPr lang="en-US" sz="3200" dirty="0" smtClean="0">
                <a:solidFill>
                  <a:schemeClr val="bg1"/>
                </a:solidFill>
              </a:rPr>
              <a:t>JSX (React.js)</a:t>
            </a:r>
            <a:endParaRPr lang="en-US" sz="3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818" y="1282837"/>
            <a:ext cx="7227182" cy="4286250"/>
          </a:xfrm>
          <a:prstGeom prst="rect">
            <a:avLst/>
          </a:prstGeom>
        </p:spPr>
      </p:pic>
    </p:spTree>
    <p:extLst>
      <p:ext uri="{BB962C8B-B14F-4D97-AF65-F5344CB8AC3E}">
        <p14:creationId xmlns:p14="http://schemas.microsoft.com/office/powerpoint/2010/main" val="536046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Visual Studio Web Tools</a:t>
            </a:r>
            <a:endParaRPr lang="en-US" dirty="0"/>
          </a:p>
        </p:txBody>
      </p:sp>
    </p:spTree>
    <p:extLst>
      <p:ext uri="{BB962C8B-B14F-4D97-AF65-F5344CB8AC3E}">
        <p14:creationId xmlns:p14="http://schemas.microsoft.com/office/powerpoint/2010/main" val="4218083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164282-434E-41D4-9582-783D542A7B68}" type="slidenum">
              <a:rPr lang="en-US" smtClean="0"/>
              <a:t>4</a:t>
            </a:fld>
            <a:endParaRPr lang="en-US"/>
          </a:p>
        </p:txBody>
      </p:sp>
      <p:grpSp>
        <p:nvGrpSpPr>
          <p:cNvPr id="369" name="Group 368"/>
          <p:cNvGrpSpPr/>
          <p:nvPr/>
        </p:nvGrpSpPr>
        <p:grpSpPr>
          <a:xfrm>
            <a:off x="317499" y="2947539"/>
            <a:ext cx="11655761" cy="3232068"/>
            <a:chOff x="317499" y="2947539"/>
            <a:chExt cx="11655761" cy="3232068"/>
          </a:xfrm>
        </p:grpSpPr>
        <p:cxnSp>
          <p:nvCxnSpPr>
            <p:cNvPr id="343" name="OTLSHAPE_M_3eff15a6626f4e528783c0668255ddfa_Connector1"/>
            <p:cNvCxnSpPr/>
            <p:nvPr>
              <p:custDataLst>
                <p:tags r:id="rId2"/>
              </p:custDataLst>
            </p:nvPr>
          </p:nvCxnSpPr>
          <p:spPr>
            <a:xfrm>
              <a:off x="9315430" y="5276209"/>
              <a:ext cx="0" cy="561686"/>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2" name="OTLSHAPE_M_f3c7ef0c71c34374b241ef939b0bbeb5_Connector1"/>
            <p:cNvCxnSpPr/>
            <p:nvPr>
              <p:custDataLst>
                <p:tags r:id="rId3"/>
              </p:custDataLst>
            </p:nvPr>
          </p:nvCxnSpPr>
          <p:spPr>
            <a:xfrm>
              <a:off x="9226660" y="3939243"/>
              <a:ext cx="0" cy="852987"/>
            </a:xfrm>
            <a:prstGeom prst="line">
              <a:avLst/>
            </a:prstGeom>
            <a:ln w="9525" cap="flat" cmpd="sng" algn="ctr">
              <a:solidFill>
                <a:schemeClr val="bg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OTLSHAPE_M_0672512b752a42deab1fd7fdab496991_Connector1"/>
            <p:cNvCxnSpPr/>
            <p:nvPr>
              <p:custDataLst>
                <p:tags r:id="rId4"/>
              </p:custDataLst>
            </p:nvPr>
          </p:nvCxnSpPr>
          <p:spPr>
            <a:xfrm>
              <a:off x="6208475" y="4047546"/>
              <a:ext cx="0" cy="744684"/>
            </a:xfrm>
            <a:prstGeom prst="line">
              <a:avLst/>
            </a:prstGeom>
            <a:ln w="9525" cap="flat" cmpd="sng" algn="ctr">
              <a:solidFill>
                <a:schemeClr val="accent4">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0" name="OTLSHAPE_M_cd2f38a4139844498ae8f0154af48a38_Connector1"/>
            <p:cNvCxnSpPr/>
            <p:nvPr>
              <p:custDataLst>
                <p:tags r:id="rId5"/>
              </p:custDataLst>
            </p:nvPr>
          </p:nvCxnSpPr>
          <p:spPr>
            <a:xfrm>
              <a:off x="4965693" y="4047546"/>
              <a:ext cx="0" cy="744684"/>
            </a:xfrm>
            <a:prstGeom prst="line">
              <a:avLst/>
            </a:prstGeom>
            <a:ln w="9525" cap="flat" cmpd="sng" algn="ctr">
              <a:solidFill>
                <a:schemeClr val="accent3">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9" name="OTLSHAPE_M_17032b51fe414a43a34a77306a01cbf4_Connector1"/>
            <p:cNvCxnSpPr/>
            <p:nvPr>
              <p:custDataLst>
                <p:tags r:id="rId6"/>
              </p:custDataLst>
            </p:nvPr>
          </p:nvCxnSpPr>
          <p:spPr>
            <a:xfrm>
              <a:off x="3811680" y="4047547"/>
              <a:ext cx="0" cy="744682"/>
            </a:xfrm>
            <a:prstGeom prst="line">
              <a:avLst/>
            </a:prstGeom>
            <a:ln w="9525" cap="flat" cmpd="sng" algn="ctr">
              <a:solidFill>
                <a:schemeClr val="accent2">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OTLSHAPE_M_5c2460a6914647b992727dcf5329ea19_Connector1"/>
            <p:cNvCxnSpPr/>
            <p:nvPr>
              <p:custDataLst>
                <p:tags r:id="rId7"/>
              </p:custDataLst>
            </p:nvPr>
          </p:nvCxnSpPr>
          <p:spPr>
            <a:xfrm>
              <a:off x="2302588" y="4047547"/>
              <a:ext cx="0" cy="744682"/>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7" name="OTLSHAPE_M_5c264ff918d0493e8dd076d5dd083213_Connector1"/>
            <p:cNvCxnSpPr/>
            <p:nvPr>
              <p:custDataLst>
                <p:tags r:id="rId8"/>
              </p:custDataLst>
            </p:nvPr>
          </p:nvCxnSpPr>
          <p:spPr>
            <a:xfrm>
              <a:off x="939262" y="3286868"/>
              <a:ext cx="19092" cy="1505361"/>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4" name="OTLSHAPE_TB_00000000000000000000000000000000_LeftEndCaps"/>
            <p:cNvSpPr txBox="1"/>
            <p:nvPr>
              <p:custDataLst>
                <p:tags r:id="rId9"/>
              </p:custDataLst>
            </p:nvPr>
          </p:nvSpPr>
          <p:spPr>
            <a:xfrm>
              <a:off x="317499"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2013</a:t>
              </a:r>
              <a:endParaRPr lang="en-US" b="1" spc="-38">
                <a:solidFill>
                  <a:schemeClr val="lt1"/>
                </a:solidFill>
                <a:latin typeface="Calibri" panose="020F0502020204030204" pitchFamily="34" charset="0"/>
              </a:endParaRPr>
            </a:p>
          </p:txBody>
        </p:sp>
        <p:sp>
          <p:nvSpPr>
            <p:cNvPr id="315" name="OTLSHAPE_TB_00000000000000000000000000000000_RightEndCaps"/>
            <p:cNvSpPr txBox="1"/>
            <p:nvPr>
              <p:custDataLst>
                <p:tags r:id="rId10"/>
              </p:custDataLst>
            </p:nvPr>
          </p:nvSpPr>
          <p:spPr>
            <a:xfrm>
              <a:off x="11517273"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2015</a:t>
              </a:r>
              <a:endParaRPr lang="en-US" b="1" spc="-38">
                <a:solidFill>
                  <a:schemeClr val="lt1"/>
                </a:solidFill>
                <a:latin typeface="Calibri" panose="020F0502020204030204" pitchFamily="34" charset="0"/>
              </a:endParaRPr>
            </a:p>
          </p:txBody>
        </p:sp>
        <p:sp>
          <p:nvSpPr>
            <p:cNvPr id="316" name="OTLSHAPE_TB_00000000000000000000000000000000_ScaleContainer"/>
            <p:cNvSpPr/>
            <p:nvPr>
              <p:custDataLst>
                <p:tags r:id="rId11"/>
              </p:custDataLst>
            </p:nvPr>
          </p:nvSpPr>
          <p:spPr>
            <a:xfrm>
              <a:off x="939262" y="4792230"/>
              <a:ext cx="10436802" cy="48398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0" name="OTLSHAPE_TB_00000000000000000000000000000000_TimescaleInterval1"/>
            <p:cNvSpPr txBox="1"/>
            <p:nvPr>
              <p:custDataLst>
                <p:tags r:id="rId12"/>
              </p:custDataLst>
            </p:nvPr>
          </p:nvSpPr>
          <p:spPr>
            <a:xfrm>
              <a:off x="100337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1" name="OTLSHAPE_TB_00000000000000000000000000000000_Separator1"/>
            <p:cNvCxnSpPr/>
            <p:nvPr>
              <p:custDataLst>
                <p:tags r:id="rId13"/>
              </p:custDataLst>
            </p:nvPr>
          </p:nvCxnSpPr>
          <p:spPr>
            <a:xfrm>
              <a:off x="210595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2" name="OTLSHAPE_TB_00000000000000000000000000000000_TimescaleInterval2"/>
            <p:cNvSpPr txBox="1"/>
            <p:nvPr>
              <p:custDataLst>
                <p:tags r:id="rId14"/>
              </p:custDataLst>
            </p:nvPr>
          </p:nvSpPr>
          <p:spPr>
            <a:xfrm>
              <a:off x="217006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2014</a:t>
              </a:r>
              <a:endParaRPr lang="en-US" spc="-20">
                <a:solidFill>
                  <a:schemeClr val="lt1"/>
                </a:solidFill>
                <a:latin typeface="Calibri" panose="020F0502020204030204" pitchFamily="34" charset="0"/>
              </a:endParaRPr>
            </a:p>
          </p:txBody>
        </p:sp>
        <p:cxnSp>
          <p:nvCxnSpPr>
            <p:cNvPr id="323" name="OTLSHAPE_TB_00000000000000000000000000000000_Separator2"/>
            <p:cNvCxnSpPr/>
            <p:nvPr>
              <p:custDataLst>
                <p:tags r:id="rId15"/>
              </p:custDataLst>
            </p:nvPr>
          </p:nvCxnSpPr>
          <p:spPr>
            <a:xfrm>
              <a:off x="3247286"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4" name="OTLSHAPE_TB_00000000000000000000000000000000_TimescaleInterval3"/>
            <p:cNvSpPr txBox="1"/>
            <p:nvPr>
              <p:custDataLst>
                <p:tags r:id="rId16"/>
              </p:custDataLst>
            </p:nvPr>
          </p:nvSpPr>
          <p:spPr>
            <a:xfrm>
              <a:off x="3311395"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25" name="OTLSHAPE_TB_00000000000000000000000000000000_Separator3"/>
            <p:cNvCxnSpPr/>
            <p:nvPr>
              <p:custDataLst>
                <p:tags r:id="rId17"/>
              </p:custDataLst>
            </p:nvPr>
          </p:nvCxnSpPr>
          <p:spPr>
            <a:xfrm>
              <a:off x="440129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OTLSHAPE_TB_00000000000000000000000000000000_TimescaleInterval4"/>
            <p:cNvSpPr txBox="1"/>
            <p:nvPr>
              <p:custDataLst>
                <p:tags r:id="rId18"/>
              </p:custDataLst>
            </p:nvPr>
          </p:nvSpPr>
          <p:spPr>
            <a:xfrm>
              <a:off x="446540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27" name="OTLSHAPE_TB_00000000000000000000000000000000_Separator4"/>
            <p:cNvCxnSpPr/>
            <p:nvPr>
              <p:custDataLst>
                <p:tags r:id="rId19"/>
              </p:custDataLst>
            </p:nvPr>
          </p:nvCxnSpPr>
          <p:spPr>
            <a:xfrm>
              <a:off x="5567991"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8" name="OTLSHAPE_TB_00000000000000000000000000000000_TimescaleInterval5"/>
            <p:cNvSpPr txBox="1"/>
            <p:nvPr>
              <p:custDataLst>
                <p:tags r:id="rId20"/>
              </p:custDataLst>
            </p:nvPr>
          </p:nvSpPr>
          <p:spPr>
            <a:xfrm>
              <a:off x="563210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9" name="OTLSHAPE_TB_00000000000000000000000000000000_Separator5"/>
            <p:cNvCxnSpPr/>
            <p:nvPr>
              <p:custDataLst>
                <p:tags r:id="rId21"/>
              </p:custDataLst>
            </p:nvPr>
          </p:nvCxnSpPr>
          <p:spPr>
            <a:xfrm>
              <a:off x="673468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0" name="OTLSHAPE_TB_00000000000000000000000000000000_TimescaleInterval6"/>
            <p:cNvSpPr txBox="1"/>
            <p:nvPr>
              <p:custDataLst>
                <p:tags r:id="rId22"/>
              </p:custDataLst>
            </p:nvPr>
          </p:nvSpPr>
          <p:spPr>
            <a:xfrm>
              <a:off x="679879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2015</a:t>
              </a:r>
              <a:endParaRPr lang="en-US" spc="-20">
                <a:solidFill>
                  <a:schemeClr val="lt1"/>
                </a:solidFill>
                <a:latin typeface="Calibri" panose="020F0502020204030204" pitchFamily="34" charset="0"/>
              </a:endParaRPr>
            </a:p>
          </p:txBody>
        </p:sp>
        <p:cxnSp>
          <p:nvCxnSpPr>
            <p:cNvPr id="331" name="OTLSHAPE_TB_00000000000000000000000000000000_Separator6"/>
            <p:cNvCxnSpPr/>
            <p:nvPr>
              <p:custDataLst>
                <p:tags r:id="rId23"/>
              </p:custDataLst>
            </p:nvPr>
          </p:nvCxnSpPr>
          <p:spPr>
            <a:xfrm>
              <a:off x="787601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2" name="OTLSHAPE_TB_00000000000000000000000000000000_TimescaleInterval7"/>
            <p:cNvSpPr txBox="1"/>
            <p:nvPr>
              <p:custDataLst>
                <p:tags r:id="rId24"/>
              </p:custDataLst>
            </p:nvPr>
          </p:nvSpPr>
          <p:spPr>
            <a:xfrm>
              <a:off x="7940123"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33" name="OTLSHAPE_TB_00000000000000000000000000000000_Separator7"/>
            <p:cNvCxnSpPr/>
            <p:nvPr>
              <p:custDataLst>
                <p:tags r:id="rId25"/>
              </p:custDataLst>
            </p:nvPr>
          </p:nvCxnSpPr>
          <p:spPr>
            <a:xfrm>
              <a:off x="903002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OTLSHAPE_TB_00000000000000000000000000000000_TimescaleInterval8"/>
            <p:cNvSpPr txBox="1"/>
            <p:nvPr>
              <p:custDataLst>
                <p:tags r:id="rId26"/>
              </p:custDataLst>
            </p:nvPr>
          </p:nvSpPr>
          <p:spPr>
            <a:xfrm>
              <a:off x="909413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35" name="OTLSHAPE_TB_00000000000000000000000000000000_Separator8"/>
            <p:cNvCxnSpPr/>
            <p:nvPr>
              <p:custDataLst>
                <p:tags r:id="rId27"/>
              </p:custDataLst>
            </p:nvPr>
          </p:nvCxnSpPr>
          <p:spPr>
            <a:xfrm>
              <a:off x="10196720"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6" name="OTLSHAPE_TB_00000000000000000000000000000000_TimescaleInterval9"/>
            <p:cNvSpPr txBox="1"/>
            <p:nvPr>
              <p:custDataLst>
                <p:tags r:id="rId28"/>
              </p:custDataLst>
            </p:nvPr>
          </p:nvSpPr>
          <p:spPr>
            <a:xfrm>
              <a:off x="10260829" y="4916048"/>
              <a:ext cx="213170" cy="236343"/>
            </a:xfrm>
            <a:prstGeom prst="rect">
              <a:avLst/>
            </a:prstGeom>
            <a:noFill/>
          </p:spPr>
          <p:txBody>
            <a:bodyPr vert="horz" wrap="none" lIns="0" tIns="0" rIns="0" bIns="0" rtlCol="0" anchor="ctr" anchorCtr="0">
              <a:noAutofit/>
            </a:bodyPr>
            <a:lstStyle/>
            <a:p>
              <a:r>
                <a:rPr lang="en-US" spc="-22" dirty="0" smtClean="0">
                  <a:solidFill>
                    <a:schemeClr val="lt1"/>
                  </a:solidFill>
                  <a:latin typeface="Calibri" panose="020F0502020204030204" pitchFamily="34" charset="0"/>
                </a:rPr>
                <a:t>Oct</a:t>
              </a:r>
              <a:endParaRPr lang="en-US" spc="-22" dirty="0">
                <a:solidFill>
                  <a:schemeClr val="lt1"/>
                </a:solidFill>
                <a:latin typeface="Calibri" panose="020F0502020204030204" pitchFamily="34" charset="0"/>
              </a:endParaRPr>
            </a:p>
          </p:txBody>
        </p:sp>
        <p:sp>
          <p:nvSpPr>
            <p:cNvPr id="344" name="OTLSHAPE_M_5c264ff918d0493e8dd076d5dd083213_Title"/>
            <p:cNvSpPr txBox="1"/>
            <p:nvPr>
              <p:custDataLst>
                <p:tags r:id="rId29"/>
              </p:custDataLst>
            </p:nvPr>
          </p:nvSpPr>
          <p:spPr>
            <a:xfrm>
              <a:off x="1182730" y="2947539"/>
              <a:ext cx="2064555" cy="565049"/>
            </a:xfrm>
            <a:prstGeom prst="rect">
              <a:avLst/>
            </a:prstGeom>
            <a:solidFill>
              <a:srgbClr val="44546A"/>
            </a:solidFill>
          </p:spPr>
          <p:txBody>
            <a:bodyPr vert="horz" wrap="square" lIns="0" tIns="0" rIns="0" bIns="0" rtlCol="0" anchor="ctr" anchorCtr="0">
              <a:noAutofit/>
            </a:bodyPr>
            <a:lstStyle/>
            <a:p>
              <a:r>
                <a:rPr lang="en-US" sz="2000" b="1" spc="-6" dirty="0">
                  <a:solidFill>
                    <a:schemeClr val="bg1"/>
                  </a:solidFill>
                  <a:latin typeface="Calibri" panose="020F0502020204030204" pitchFamily="34" charset="0"/>
                </a:rPr>
                <a:t>Visual Studio </a:t>
              </a:r>
              <a:r>
                <a:rPr lang="en-US" sz="2000" b="1" spc="-6" dirty="0" smtClean="0">
                  <a:solidFill>
                    <a:schemeClr val="bg1"/>
                  </a:solidFill>
                  <a:latin typeface="Calibri" panose="020F0502020204030204" pitchFamily="34" charset="0"/>
                </a:rPr>
                <a:t>2013 + ASP.NET 4.5.1</a:t>
              </a:r>
              <a:endParaRPr lang="en-US" sz="2000" b="1" spc="-6" dirty="0">
                <a:solidFill>
                  <a:schemeClr val="bg1"/>
                </a:solidFill>
                <a:latin typeface="Calibri" panose="020F0502020204030204" pitchFamily="34" charset="0"/>
              </a:endParaRPr>
            </a:p>
          </p:txBody>
        </p:sp>
        <p:sp>
          <p:nvSpPr>
            <p:cNvPr id="346" name="OTLSHAPE_M_5c264ff918d0493e8dd076d5dd083213_Shape"/>
            <p:cNvSpPr/>
            <p:nvPr>
              <p:custDataLst>
                <p:tags r:id="rId30"/>
              </p:custDataLst>
            </p:nvPr>
          </p:nvSpPr>
          <p:spPr>
            <a:xfrm rot="16200000">
              <a:off x="962476" y="3098665"/>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TLSHAPE_M_5c2460a6914647b992727dcf5329ea19_Title"/>
            <p:cNvSpPr txBox="1"/>
            <p:nvPr>
              <p:custDataLst>
                <p:tags r:id="rId31"/>
              </p:custDataLst>
            </p:nvPr>
          </p:nvSpPr>
          <p:spPr>
            <a:xfrm>
              <a:off x="2526967" y="3797007"/>
              <a:ext cx="1119856"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2013.1</a:t>
              </a:r>
              <a:endParaRPr lang="en-US" sz="1600" spc="-4" dirty="0">
                <a:solidFill>
                  <a:schemeClr val="bg1"/>
                </a:solidFill>
                <a:latin typeface="Calibri" panose="020F0502020204030204" pitchFamily="34" charset="0"/>
              </a:endParaRPr>
            </a:p>
          </p:txBody>
        </p:sp>
        <p:sp>
          <p:nvSpPr>
            <p:cNvPr id="349" name="OTLSHAPE_M_5c2460a6914647b992727dcf5329ea19_Shape"/>
            <p:cNvSpPr/>
            <p:nvPr>
              <p:custDataLst>
                <p:tags r:id="rId32"/>
              </p:custDataLst>
            </p:nvPr>
          </p:nvSpPr>
          <p:spPr>
            <a:xfrm rot="16200000">
              <a:off x="2306710" y="4069069"/>
              <a:ext cx="209725" cy="166681"/>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TLSHAPE_M_17032b51fe414a43a34a77306a01cbf4_Title"/>
            <p:cNvSpPr txBox="1"/>
            <p:nvPr>
              <p:custDataLst>
                <p:tags r:id="rId33"/>
              </p:custDataLst>
            </p:nvPr>
          </p:nvSpPr>
          <p:spPr>
            <a:xfrm>
              <a:off x="4036059" y="3827582"/>
              <a:ext cx="955277" cy="433215"/>
            </a:xfrm>
            <a:prstGeom prst="rect">
              <a:avLst/>
            </a:prstGeom>
            <a:noFill/>
          </p:spPr>
          <p:txBody>
            <a:bodyPr vert="horz" wrap="square" lIns="0" tIns="0" rIns="0" bIns="0" rtlCol="0" anchor="ctr" anchorCtr="0">
              <a:noAutofit/>
            </a:bodyPr>
            <a:lstStyle/>
            <a:p>
              <a:r>
                <a:rPr lang="en-US" sz="1600" spc="-6" dirty="0" smtClean="0">
                  <a:solidFill>
                    <a:schemeClr val="bg1"/>
                  </a:solidFill>
                  <a:latin typeface="Calibri" panose="020F0502020204030204" pitchFamily="34" charset="0"/>
                </a:rPr>
                <a:t>Visual Studio</a:t>
              </a:r>
              <a:br>
                <a:rPr lang="en-US" sz="1600" spc="-6" dirty="0" smtClean="0">
                  <a:solidFill>
                    <a:schemeClr val="bg1"/>
                  </a:solidFill>
                  <a:latin typeface="Calibri" panose="020F0502020204030204" pitchFamily="34" charset="0"/>
                </a:rPr>
              </a:br>
              <a:r>
                <a:rPr lang="en-US" sz="1600" spc="-6" dirty="0" smtClean="0">
                  <a:solidFill>
                    <a:schemeClr val="bg1"/>
                  </a:solidFill>
                  <a:latin typeface="Calibri" panose="020F0502020204030204" pitchFamily="34" charset="0"/>
                </a:rPr>
                <a:t> 2013.2</a:t>
              </a:r>
              <a:endParaRPr lang="en-US" sz="1600" spc="-6" dirty="0">
                <a:solidFill>
                  <a:schemeClr val="bg1"/>
                </a:solidFill>
                <a:latin typeface="Calibri" panose="020F0502020204030204" pitchFamily="34" charset="0"/>
              </a:endParaRPr>
            </a:p>
          </p:txBody>
        </p:sp>
        <p:sp>
          <p:nvSpPr>
            <p:cNvPr id="352" name="OTLSHAPE_M_17032b51fe414a43a34a77306a01cbf4_Shape"/>
            <p:cNvSpPr/>
            <p:nvPr>
              <p:custDataLst>
                <p:tags r:id="rId34"/>
              </p:custDataLst>
            </p:nvPr>
          </p:nvSpPr>
          <p:spPr>
            <a:xfrm rot="16200000">
              <a:off x="3815802" y="4069069"/>
              <a:ext cx="209725" cy="166681"/>
            </a:xfrm>
            <a:prstGeom prst="flowChartMerge">
              <a:avLst/>
            </a:prstGeom>
            <a:solidFill>
              <a:schemeClr val="accent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TLSHAPE_M_cd2f38a4139844498ae8f0154af48a38_Title"/>
            <p:cNvSpPr txBox="1"/>
            <p:nvPr>
              <p:custDataLst>
                <p:tags r:id="rId35"/>
              </p:custDataLst>
            </p:nvPr>
          </p:nvSpPr>
          <p:spPr>
            <a:xfrm>
              <a:off x="5190071" y="3827582"/>
              <a:ext cx="1018403"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2013.3</a:t>
              </a:r>
              <a:endParaRPr lang="en-US" sz="1600" spc="-4" dirty="0">
                <a:solidFill>
                  <a:schemeClr val="bg1"/>
                </a:solidFill>
                <a:latin typeface="Calibri" panose="020F0502020204030204" pitchFamily="34" charset="0"/>
              </a:endParaRPr>
            </a:p>
          </p:txBody>
        </p:sp>
        <p:sp>
          <p:nvSpPr>
            <p:cNvPr id="355" name="OTLSHAPE_M_cd2f38a4139844498ae8f0154af48a38_Shape"/>
            <p:cNvSpPr/>
            <p:nvPr>
              <p:custDataLst>
                <p:tags r:id="rId36"/>
              </p:custDataLst>
            </p:nvPr>
          </p:nvSpPr>
          <p:spPr>
            <a:xfrm rot="16200000">
              <a:off x="4969815" y="4069068"/>
              <a:ext cx="209725" cy="166681"/>
            </a:xfrm>
            <a:prstGeom prst="flowChartMerge">
              <a:avLst/>
            </a:prstGeom>
            <a:solidFill>
              <a:schemeClr val="accent3"/>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TLSHAPE_M_0672512b752a42deab1fd7fdab496991_Title"/>
            <p:cNvSpPr txBox="1"/>
            <p:nvPr>
              <p:custDataLst>
                <p:tags r:id="rId37"/>
              </p:custDataLst>
            </p:nvPr>
          </p:nvSpPr>
          <p:spPr>
            <a:xfrm>
              <a:off x="6432852" y="3827582"/>
              <a:ext cx="1240401"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2013.4</a:t>
              </a:r>
              <a:endParaRPr lang="en-US" sz="1600" spc="-4" dirty="0">
                <a:solidFill>
                  <a:schemeClr val="bg1"/>
                </a:solidFill>
                <a:latin typeface="Calibri" panose="020F0502020204030204" pitchFamily="34" charset="0"/>
              </a:endParaRPr>
            </a:p>
          </p:txBody>
        </p:sp>
        <p:sp>
          <p:nvSpPr>
            <p:cNvPr id="358" name="OTLSHAPE_M_0672512b752a42deab1fd7fdab496991_Shape"/>
            <p:cNvSpPr/>
            <p:nvPr>
              <p:custDataLst>
                <p:tags r:id="rId38"/>
              </p:custDataLst>
            </p:nvPr>
          </p:nvSpPr>
          <p:spPr>
            <a:xfrm rot="16200000">
              <a:off x="6212597" y="4069068"/>
              <a:ext cx="209725" cy="166681"/>
            </a:xfrm>
            <a:prstGeom prst="flowChartMerge">
              <a:avLst/>
            </a:prstGeom>
            <a:solidFill>
              <a:schemeClr val="accent4"/>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TLSHAPE_M_f3c7ef0c71c34374b241ef939b0bbeb5_Title"/>
            <p:cNvSpPr txBox="1"/>
            <p:nvPr>
              <p:custDataLst>
                <p:tags r:id="rId39"/>
              </p:custDataLst>
            </p:nvPr>
          </p:nvSpPr>
          <p:spPr>
            <a:xfrm>
              <a:off x="9451038" y="3827582"/>
              <a:ext cx="1329029"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2013.5</a:t>
              </a:r>
              <a:endParaRPr lang="en-US" sz="1600" spc="-4" dirty="0">
                <a:solidFill>
                  <a:schemeClr val="bg1"/>
                </a:solidFill>
                <a:latin typeface="Calibri" panose="020F0502020204030204" pitchFamily="34" charset="0"/>
              </a:endParaRPr>
            </a:p>
          </p:txBody>
        </p:sp>
        <p:sp>
          <p:nvSpPr>
            <p:cNvPr id="361" name="OTLSHAPE_M_f3c7ef0c71c34374b241ef939b0bbeb5_Shape"/>
            <p:cNvSpPr/>
            <p:nvPr>
              <p:custDataLst>
                <p:tags r:id="rId40"/>
              </p:custDataLst>
            </p:nvPr>
          </p:nvSpPr>
          <p:spPr>
            <a:xfrm rot="16200000">
              <a:off x="9230782" y="3960764"/>
              <a:ext cx="209725" cy="166681"/>
            </a:xfrm>
            <a:prstGeom prst="flowChartMerge">
              <a:avLst/>
            </a:prstGeom>
            <a:solidFill>
              <a:srgbClr val="A9D18E"/>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TLSHAPE_M_3eff15a6626f4e528783c0668255ddfa_Title"/>
            <p:cNvSpPr txBox="1"/>
            <p:nvPr>
              <p:custDataLst>
                <p:tags r:id="rId41"/>
              </p:custDataLst>
            </p:nvPr>
          </p:nvSpPr>
          <p:spPr>
            <a:xfrm>
              <a:off x="9539809" y="5564054"/>
              <a:ext cx="1977464" cy="615553"/>
            </a:xfrm>
            <a:prstGeom prst="rect">
              <a:avLst/>
            </a:prstGeom>
            <a:solidFill>
              <a:srgbClr val="44546A"/>
            </a:solidFill>
          </p:spPr>
          <p:txBody>
            <a:bodyPr vert="horz" wrap="square" lIns="0" tIns="0" rIns="0" bIns="0" rtlCol="0" anchor="ctr" anchorCtr="0">
              <a:spAutoFit/>
            </a:bodyPr>
            <a:lstStyle/>
            <a:p>
              <a:r>
                <a:rPr lang="en-US" sz="2000" b="1" spc="-6" dirty="0" smtClean="0">
                  <a:solidFill>
                    <a:schemeClr val="bg1"/>
                  </a:solidFill>
                  <a:latin typeface="Calibri" panose="020F0502020204030204" pitchFamily="34" charset="0"/>
                </a:rPr>
                <a:t>Visual Studio 2015 +</a:t>
              </a:r>
              <a:r>
                <a:rPr lang="en-US" sz="2000" b="1" spc="-6" dirty="0">
                  <a:solidFill>
                    <a:schemeClr val="bg1"/>
                  </a:solidFill>
                  <a:latin typeface="Calibri" panose="020F0502020204030204" pitchFamily="34" charset="0"/>
                </a:rPr>
                <a:t> </a:t>
              </a:r>
              <a:r>
                <a:rPr lang="en-US" sz="2000" b="1" spc="-6" dirty="0" smtClean="0">
                  <a:solidFill>
                    <a:schemeClr val="bg1"/>
                  </a:solidFill>
                  <a:latin typeface="Calibri" panose="020F0502020204030204" pitchFamily="34" charset="0"/>
                </a:rPr>
                <a:t>ASP.NET 4.6</a:t>
              </a:r>
            </a:p>
          </p:txBody>
        </p:sp>
        <p:sp>
          <p:nvSpPr>
            <p:cNvPr id="364" name="OTLSHAPE_M_3eff15a6626f4e528783c0668255ddfa_Shape"/>
            <p:cNvSpPr/>
            <p:nvPr>
              <p:custDataLst>
                <p:tags r:id="rId42"/>
              </p:custDataLst>
            </p:nvPr>
          </p:nvSpPr>
          <p:spPr>
            <a:xfrm rot="16200000">
              <a:off x="9319552" y="5649692"/>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7" name="Title 4"/>
          <p:cNvSpPr txBox="1">
            <a:spLocks/>
          </p:cNvSpPr>
          <p:nvPr/>
        </p:nvSpPr>
        <p:spPr>
          <a:xfrm>
            <a:off x="560798" y="416496"/>
            <a:ext cx="11079822" cy="85571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ASP.NET and Web Tools Cadence</a:t>
            </a:r>
          </a:p>
        </p:txBody>
      </p:sp>
      <p:sp>
        <p:nvSpPr>
          <p:cNvPr id="368" name="TextBox 367"/>
          <p:cNvSpPr txBox="1"/>
          <p:nvPr/>
        </p:nvSpPr>
        <p:spPr>
          <a:xfrm>
            <a:off x="709013" y="1732733"/>
            <a:ext cx="10773975" cy="523220"/>
          </a:xfrm>
          <a:prstGeom prst="rect">
            <a:avLst/>
          </a:prstGeom>
          <a:solidFill>
            <a:srgbClr val="44546A"/>
          </a:solidFill>
        </p:spPr>
        <p:txBody>
          <a:bodyPr wrap="none" rtlCol="0">
            <a:spAutoFit/>
          </a:bodyPr>
          <a:lstStyle/>
          <a:p>
            <a:r>
              <a:rPr lang="en-US" sz="2800" dirty="0" smtClean="0">
                <a:solidFill>
                  <a:schemeClr val="bg1">
                    <a:lumMod val="75000"/>
                  </a:schemeClr>
                </a:solidFill>
              </a:rPr>
              <a:t>Rapid releases | Continuous Updates | Match the Speed of Web Dev</a:t>
            </a:r>
            <a:endParaRPr lang="en-US" sz="2800" dirty="0">
              <a:solidFill>
                <a:schemeClr val="bg1">
                  <a:lumMod val="75000"/>
                </a:schemeClr>
              </a:solidFill>
            </a:endParaRPr>
          </a:p>
        </p:txBody>
      </p:sp>
    </p:spTree>
    <p:custDataLst>
      <p:tags r:id="rId1"/>
    </p:custDataLst>
    <p:extLst>
      <p:ext uri="{BB962C8B-B14F-4D97-AF65-F5344CB8AC3E}">
        <p14:creationId xmlns:p14="http://schemas.microsoft.com/office/powerpoint/2010/main" val="417457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068" y="666021"/>
            <a:ext cx="5747670" cy="5379178"/>
          </a:xfrm>
        </p:spPr>
        <p:txBody>
          <a:bodyPr>
            <a:noAutofit/>
          </a:bodyPr>
          <a:lstStyle/>
          <a:p>
            <a:pPr algn="l"/>
            <a:r>
              <a:rPr lang="en-US" sz="7200" dirty="0" smtClean="0"/>
              <a:t>New ASP.NET Core Features</a:t>
            </a:r>
            <a:endParaRPr lang="en-US" sz="7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951" y="1882267"/>
            <a:ext cx="6336049" cy="4975733"/>
          </a:xfrm>
          <a:prstGeom prst="rect">
            <a:avLst/>
          </a:prstGeom>
        </p:spPr>
      </p:pic>
    </p:spTree>
    <p:extLst>
      <p:ext uri="{BB962C8B-B14F-4D97-AF65-F5344CB8AC3E}">
        <p14:creationId xmlns:p14="http://schemas.microsoft.com/office/powerpoint/2010/main" val="1760581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ASP.NET Updates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64979890"/>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6</a:t>
            </a:fld>
            <a:endParaRPr lang="en-US"/>
          </a:p>
        </p:txBody>
      </p:sp>
      <p:sp>
        <p:nvSpPr>
          <p:cNvPr id="5" name="Text Placeholder 4"/>
          <p:cNvSpPr>
            <a:spLocks noGrp="1"/>
          </p:cNvSpPr>
          <p:nvPr>
            <p:ph type="body" sz="quarter" idx="13"/>
          </p:nvPr>
        </p:nvSpPr>
        <p:spPr/>
        <p:txBody>
          <a:bodyPr/>
          <a:lstStyle/>
          <a:p>
            <a:r>
              <a:rPr lang="en-US" dirty="0" smtClean="0"/>
              <a:t>Top Features in ASP.NET 4.5 and up</a:t>
            </a:r>
            <a:endParaRPr lang="en-US" dirty="0"/>
          </a:p>
        </p:txBody>
      </p:sp>
    </p:spTree>
    <p:extLst>
      <p:ext uri="{BB962C8B-B14F-4D97-AF65-F5344CB8AC3E}">
        <p14:creationId xmlns:p14="http://schemas.microsoft.com/office/powerpoint/2010/main" val="67342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38" y="170313"/>
            <a:ext cx="11079822" cy="770466"/>
          </a:xfrm>
        </p:spPr>
        <p:txBody>
          <a:bodyPr>
            <a:normAutofit fontScale="90000"/>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Title 1"/>
          <p:cNvSpPr txBox="1">
            <a:spLocks/>
          </p:cNvSpPr>
          <p:nvPr/>
        </p:nvSpPr>
        <p:spPr>
          <a:xfrm>
            <a:off x="558338" y="878267"/>
            <a:ext cx="11079822" cy="4229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2800" dirty="0" smtClean="0"/>
              <a:t>Released with Visual Studio 2013</a:t>
            </a:r>
            <a:endParaRPr lang="en-US" sz="2800" dirty="0"/>
          </a:p>
        </p:txBody>
      </p:sp>
    </p:spTree>
    <p:extLst>
      <p:ext uri="{BB962C8B-B14F-4D97-AF65-F5344CB8AC3E}">
        <p14:creationId xmlns:p14="http://schemas.microsoft.com/office/powerpoint/2010/main" val="309173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23686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696996" y="4891425"/>
            <a:ext cx="10908168"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696995" y="1702496"/>
            <a:ext cx="677798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4024527"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74719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iJTdGFuZGFyZCIsIklzVGVtcGxhdGUiOmZhbHNlLCJWZXJzaW9uIjp7IiRpZCI6IjIiLCJWZXJzaW9uIjoiMy4wLjEiLCJPcmlnaW5hbEFzc2VtYmx5VmVyc2lvbiI6IjMuMDIuMDAuMDAiLCJFZGl0aW9uIjoiQmFzaWMiLCJJc1BsdXNFZGl0aW9uIjpmYWxzZX0sIkVmZmVjdCI6MC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U1LCJHIjoyNTUsIkIiOjI1NX19LCJNYXhXaWR0aCI6IkluZmluaXR5IiwiTWF4SGVpZ2h0IjoiSW5maW5pdHkiLCJTbWFydEZvcmVncm91bmRJc0FjdGl2ZSI6ZmFsc2UsIkhvcml6b250YWxBbGlnbm1lbnQiOjAsIlZlcnRpY2FsQWxpZ25tZW50IjowLCJTbWFydEZvcmVncm91bmQiOm51bGwsIk1hcmdpbiI6eyIkaWQiOiIxNyIsIlRvcCI6MCwiTGVmdCI6MCwiUmlnaHQiOjI1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NTUsIkciOjI1NSwiQiI6MjU1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C4wLCJMaW5lVHlwZSI6MCwiUGFyZW50U3R5bGUiOm51bGx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w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mYWxzZX0sIlNjYWxlIjp7IiRpZCI6IjEyMiIsIlN0YXJ0RGF0ZSI6IjIwMTMtMTAtMDFUMjM6NTk6NTkuOTk5WiIsIkVuZERhdGUiOiIyMDE1LTExLTE4VDAwOjAwOjAwIiwiRm9ybWF0IjoiTU1NIiwiVHlwZSI6MiwiQXV0b0RhdGVSYW5nZSI6ZmFsc2UsIldvcmtpbmdEYXlzIjozMSwiVG9kYXlNYXJrZXJUZXh0IjoiVG9kYXkiLCJBdXRvU2NhbGVUeXBlIjp0cnVlfSwiTWlsZXN0b25lcyI6W3siJGlkIjoiMTIzIiwiRGF0ZSI6IjIwMTMtMTAtMDF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yNTUsIkciOjI1NSwiQiI6MjU1fX0sIkxpbmVXZWlnaHQiOjEuMCwiTGluZVR5cGUiOjAsIlBhcmVudFN0eWxlIjp7IiRyZWYiOiI1NSJ9fSwiSXNCZWxvd1RpbWViYW5kIjpmYWxzZSwiSGlkZURhdGUiOmZhbHNlLCJTaGFwZVNpemUiOjEsIlNwYWNpbmciOjEuMCwiUGFkZGluZyI6eyIkcmVmIjoiNTgifSwiU2hhcGVTdHlsZSI6eyIkaWQiOiIxMjgiLCJNYXJnaW4iOnsiJHJlZiI6IjYwIn0sIlBhZGRpbmciOnsiJHJlZiI6IjYxIn0sIkJhY2tncm91bmQiOnsiJGlkIjoiMTI5IiwiQ29sb3IiOnsiJGlkIjoiMTMwIiwiQSI6MjU1LCJSIjoyNTUsIkciOjI1NSwiQiI6MjU1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iwiRm9yZWdyb3VuZCI6eyIkcmVmIjoiNjcifSwiTWF4V2lkdGgiOjEyOC45MjkxMzgxODM1OTM3N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JGlkIjoiMTM4IiwiUmF0aW8iOjAuMTcxNzM0NTY0NTEwMzkyNTQsIklzQ3VzdG9tIjp0cnVlfSwiSWQiOiI1YzI2NGZmOS0xOGQwLTQ5M2UtOGRkMC03NmQ1ZGQwODMyMTMiLCJUaXRsZSI6IlZpc3VhbCBTdHVkaW8gMjAxMyIsIk5vdGUiOm51bGwsIkh5cGVybGluayI6bnVsbCwiSXNDaGFuZ2VkIjpmYWxzZSwiSXNOZXciOmZhbHNlfSx7IiRpZCI6IjEzOSIsIkRhdGUiOiIyMDE0LTAxLTE1VDIzOjU5OjU5Ljk5OVoiLCJTdHlsZSI6eyIkaWQiOiIxNDAiLCJTaGFwZSI6MiwiQ29ubmVjdG9yTWFyZ2luIjp7IiRyZWYiOiI1NCJ9LCJDb25uZWN0b3JTdHlsZSI6eyIkaWQiOiIxNDEiLCJMaW5lQ29sb3IiOnsiJGlkIjoiMTQyIiwiJHR5cGUiOiJOTFJFLkNvbW1vbi5Eb20uU29saWRDb2xvckJydXNoLCBOTFJFLkNvbW1vbiIsIkNvbG9yIjp7IiRpZCI6IjE0MyIsIkEiOjEyNywiUiI6MCwiRyI6MTc2LCJCIjoyND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AsIkciOjE3NiwiQiI6MjQwfX0sIklzVmlzaWJsZSI6dHJ1ZSwiV2lkdGgiOjE4LjAsIkhlaWdodCI6MjAuMCwiQm9yZGVyU3R5bGUiOnsiJGlkIjoiMTQ3IiwiTGluZUNvbG9yIjp7IiRyZWYiOiI2MyJ9LCJMaW5lV2VpZ2h0IjowLjAsIkxpbmVUeXBlIjowLCJQYXJlbnRTdHlsZSI6eyIkcmVmIjoiNjIifX0sIlBhcmVudFN0eWxlIjp7IiRyZWYiOiI1OSJ9fSwiVGl0bGVTdHlsZSI6eyIkaWQiOiIxNDgiLCJGb250U2V0dGluZ3MiOnsiJGlkIjoiMTQ5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iRpZCI6IjE1NCIsIlJhdGlvIjowLjEyMzQ5OTgwODYwNTgwNjMyLCJJc0N1c3RvbSI6dHJ1ZX0sIklkIjoiNWMyNDYwYTYtOTE0Ni00N2I5LTkyNzItN2RjZjUzMjllYTE5IiwiVGl0bGUiOiJWaXN1YWwgU3R1ZGlvIFx1MDAwYjIwMTMuMSIsIk5vdGUiOm51bGwsIkh5cGVybGluayI6bnVsbCwiSXNDaGFuZ2VkIjpmYWxzZSwiSXNOZXciOmZhbHNlfSx7IiRpZCI6IjE1NSIsIkRhdGUiOiIyMDE0LTA1LTE0VDIzOjU5OjU5Ljk5OVoiLCJTdHlsZSI6eyIkaWQiOiIxNTYiLCJTaGFwZSI6MiwiQ29ubmVjdG9yTWFyZ2luIjp7IiRyZWYiOiI1NCJ9LCJDb25uZWN0b3JTdHlsZSI6eyIkaWQiOiIxNTciLCJMaW5lQ29sb3IiOnsiJGlkIjoiMTU4IiwiJHR5cGUiOiJOTFJFLkNvbW1vbi5Eb20uU29saWRDb2xvckJydXNoLCBOTFJFLkNvbW1vbiIsIkNvbG9yIjp7IiRpZCI6IjE1OSIsIkEiOjEyNywiUiI6MjM3LCJHIjoxMjUsIkIiOjQ5fX0sIkxpbmVXZWlnaHQiOjEuMCwiTGluZVR5cGUiOjAsIlBhcmVudFN0eWxlIjp7IiRyZWYiOiI1NSJ9fSwiSXNCZWxvd1RpbWViYW5kIjpmYWxzZSwiSGlkZURhdGUiOmZhbHNlLCJTaGFwZVNpemUiOjEsIlNwYWNpbmciOjEuMCwiUGFkZGluZyI6eyIkcmVmIjoiNTgifSwiU2hhcGVTdHlsZSI6eyIkaWQiOiIxNjAiLCJNYXJnaW4iOnsiJHJlZiI6IjYwIn0sIlBhZGRpbmciOnsiJHJlZiI6IjYxIn0sIkJhY2tncm91bmQiOnsiJGlkIjoiMTYxIiwiQ29sb3IiOnsiJGlkIjoiMTYyIiwiQSI6MjU1LCJSIjoyMzcsIkciOjEyNSwiQiI6NDl9fSwiSXNWaXNpYmxlIjp0cnVlLCJXaWR0aCI6MTguMCwiSGVpZ2h0IjoyMC4wLCJCb3JkZXJTdHlsZSI6eyIkaWQiOiIxNjMiLCJMaW5lQ29sb3IiOnsiJHJlZiI6IjYzIn0sIkxpbmVXZWlnaHQiOjAuMCwiTGluZVR5cGUiOjAsIlBhcmVudFN0eWxlIjp7IiRyZWYiOiI2MiJ9fSwiUGFyZW50U3R5bGUiOnsiJHJlZiI6IjU5In19LCJUaXRsZVN0eWxlIjp7IiRpZCI6IjE2NCIsIkZvbnRTZXR0aW5ncyI6eyIkaWQiOiIxNjUiLCJGb250U2l6ZSI6MTEsIkZvbnROYW1lIjoiQ2FsaWJyaSIsIklzQm9sZCI6dHJ1ZSwiSXNJdGFsaWMiOmZhbHNlLCJJc1VuZGVybGluZWQiOmZhbHNlLCJQYXJlbnRTdHlsZSI6eyIkcmVmIjoiNjYifX0sIkF1dG9TaXplIjoyLCJGb3JlZ3JvdW5kIjp7IiRyZWYiOiI2NyJ9LCJNYXhXaWR0aCI6OTM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2IiwiTGluZUNvbG9yIjpudWxsLCJMaW5lV2VpZ2h0IjowLjAsIkxpbmVUeXBlIjowLCJQYXJlbnRTdHlsZSI6bnVsbH0sIlBhcmVudFN0eWxlIjp7IiRyZWYiOiI2NSJ9fSwiRGF0ZVN0eWxlIjp7IiRpZCI6IjE2NyIsIkZvbnRTZXR0aW5ncyI6eyIkaWQiOiIxNjg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kiLCJMaW5lQ29sb3IiOm51bGwsIkxpbmVXZWlnaHQiOjAuMCwiTGluZVR5cGUiOjAsIlBhcmVudFN0eWxlIjpudWxsfSwiUGFyZW50U3R5bGUiOnsiJHJlZiI6IjcyIn19LCJEYXRlRm9ybWF0Ijp7IiRyZWYiOiI3OSJ9LCJJc1Zpc2libGUiOnRydWUsIlBhcmVudFN0eWxlIjp7IiRyZWYiOiI1MyJ9fSwiUG9zaXRpb24iOnsiJGlkIjoiMTcwIiwiUmF0aW8iOjAuMTIzNDk5ODA4NjA1ODA2MzIsIklzQ3VzdG9tIjp0cnVlfSwiSWQiOiIxNzAzMmI1MS1mZTQxLTRhNDMtYTM0YS03NzMwNmEwMWNiZjQiLCJUaXRsZSI6IlZpc3VhbCBTdHVkaW9cdTAwMGIgMjAxMy4yIiwiTm90ZSI6bnVsbCwiSHlwZXJsaW5rIjpudWxsLCJJc0NoYW5nZWQiOmZhbHNlLCJJc05ldyI6ZmFsc2V9LHsiJGlkIjoiMTcxIiwiRGF0ZSI6IjIwMTQtMDgtMTNUMjM6NTk6NTkuOTk5WiIsIlN0eWxlIjp7IiRpZCI6IjE3MiIsIlNoYXBlIjoyLCJDb25uZWN0b3JNYXJnaW4iOnsiJHJlZiI6IjU0In0sIkNvbm5lY3RvclN0eWxlIjp7IiRpZCI6IjE3MyIsIkxpbmVDb2xvciI6eyIkaWQiOiIxNzQiLCIkdHlwZSI6Ik5MUkUuQ29tbW9uLkRvbS5Tb2xpZENvbG9yQnJ1c2gsIE5MUkUuQ29tbW9uIiwiQ29sb3IiOnsiJGlkIjoiMTc1IiwiQSI6MTI3LCJSIjoxNjUsIkciOjE2NSwiQiI6MTY1fX0sIkxpbmVXZWlnaHQiOjEuMCwiTGluZVR5cGUiOjAsIlBhcmVudFN0eWxlIjp7IiRyZWYiOiI1NSJ9fSwiSXNCZWxvd1RpbWViYW5kIjpmYWxzZSwiSGlkZURhdGUiOmZhbHNlLCJTaGFwZVNpemUiOjEsIlNwYWNpbmciOjEuMCwiUGFkZGluZyI6eyIkcmVmIjoiNTgifSwiU2hhcGVTdHlsZSI6eyIkaWQiOiIxNzYiLCJNYXJnaW4iOnsiJHJlZiI6IjYwIn0sIlBhZGRpbmciOnsiJHJlZiI6IjYxIn0sIkJhY2tncm91bmQiOnsiJGlkIjoiMTc3IiwiQ29sb3IiOnsiJGlkIjoiMTc4IiwiQSI6MjU1LCJSIjoxNjUsIkciOjE2NSwiQiI6MTY1fX0sIklzVmlzaWJsZSI6dHJ1ZSwiV2lkdGgiOjE4LjAsIkhlaWdodCI6MjAuMCwiQm9yZGVyU3R5bGUiOnsiJGlkIjoiMTc5IiwiTGluZUNvbG9yIjp7IiRyZWYiOiI2MyJ9LCJMaW5lV2VpZ2h0IjowLjAsIkxpbmVUeXBlIjowLCJQYXJlbnRTdHlsZSI6eyIkcmVmIjoiNjIifX0sIlBhcmVudFN0eWxlIjp7IiRyZWYiOiI1OSJ9fSwiVGl0bGVTdHlsZSI6eyIkaWQiOiIxODAiLCJGb250U2V0dGluZ3MiOnsiJGlkIjoiMTgx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4MiIsIkxpbmVDb2xvciI6bnVsbCwiTGluZVdlaWdodCI6MC4wLCJMaW5lVHlwZSI6MCwiUGFyZW50U3R5bGUiOm51bGx9LCJQYXJlbnRTdHlsZSI6eyIkcmVmIjoiNjUifX0sIkRhdGVTdHlsZSI6eyIkaWQiOiIxODMiLCJGb250U2V0dGluZ3MiOnsiJGlkIjoiMTg0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1IiwiTGluZUNvbG9yIjpudWxsLCJMaW5lV2VpZ2h0IjowLjAsIkxpbmVUeXBlIjowLCJQYXJlbnRTdHlsZSI6bnVsbH0sIlBhcmVudFN0eWxlIjp7IiRyZWYiOiI3MiJ9fSwiRGF0ZUZvcm1hdCI6eyIkcmVmIjoiNzkifSwiSXNWaXNpYmxlIjp0cnVlLCJQYXJlbnRTdHlsZSI6eyIkcmVmIjoiNTMifX0sIlBvc2l0aW9uIjp7IiRpZCI6IjE4NiIsIlJhdGlvIjowLjEyMzQ5OTk0OTg5MDg5MDIzLCJJc0N1c3RvbSI6dHJ1ZX0sIklkIjoiY2QyZjM4YTQtMTM5OC00NDQ5LThhZTgtZjAxNTRhZjQ4YTM4IiwiVGl0bGUiOiJWaXN1YWwgU3R1ZGlvIFx1MDAwYjIwMTMuMyIsIk5vdGUiOm51bGwsIkh5cGVybGluayI6bnVsbCwiSXNDaGFuZ2VkIjpmYWxzZSwiSXNOZXciOmZhbHNlfSx7IiRpZCI6IjE4NyIsIkRhdGUiOiIyMDE0LTExLTE5VDIzOjU5OjU5Ljk5OVoiLCJTdHlsZSI6eyIkaWQiOiIxODgiLCJTaGFwZSI6MiwiQ29ubmVjdG9yTWFyZ2luIjp7IiRyZWYiOiI1NCJ9LCJDb25uZWN0b3JTdHlsZSI6eyIkaWQiOiIxODkiLCJMaW5lQ29sb3IiOnsiJGlkIjoiMTkwIiwiJHR5cGUiOiJOTFJFLkNvbW1vbi5Eb20uU29saWRDb2xvckJydXNoLCBOTFJFLkNvbW1vbiIsIkNvbG9yIjp7IiRpZCI6IjE5MSIsIkEiOjEyNywiUiI6MjU1LCJHIjoxOTIsIkIiOjB9fSwiTGluZVdlaWdodCI6MS4wLCJMaW5lVHlwZSI6MCwiUGFyZW50U3R5bGUiOnsiJHJlZiI6IjU1In19LCJJc0JlbG93VGltZWJhbmQiOmZhbHNlLCJIaWRlRGF0ZSI6ZmFsc2UsIlNoYXBlU2l6ZSI6MSwiU3BhY2luZyI6MS4wLCJQYWRkaW5nIjp7IiRyZWYiOiI1OCJ9LCJTaGFwZVN0eWxlIjp7IiRpZCI6IjE5MiIsIk1hcmdpbiI6eyIkcmVmIjoiNjAifSwiUGFkZGluZyI6eyIkcmVmIjoiNjEifSwiQmFja2dyb3VuZCI6eyIkaWQiOiIxOTMiLCJDb2xvciI6eyIkaWQiOiIxOTQiLCJBIjoyNTUsIlIiOjI1NSwiRyI6MTkyLCJCIjowfX0sIklzVmlzaWJsZSI6dHJ1ZSwiV2lkdGgiOjE4LjAsIkhlaWdodCI6MjAuMCwiQm9yZGVyU3R5bGUiOnsiJGlkIjoiMTk1IiwiTGluZUNvbG9yIjp7IiRyZWYiOiI2MyJ9LCJMaW5lV2VpZ2h0IjowLjAsIkxpbmVUeXBlIjowLCJQYXJlbnRTdHlsZSI6eyIkcmVmIjoiNjIifX0sIlBhcmVudFN0eWxlIjp7IiRyZWYiOiI1OSJ9fSwiVGl0bGVTdHlsZSI6eyIkaWQiOiIxOTYiLCJGb250U2V0dGluZ3MiOnsiJGlkIjoiMTk3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5OCIsIkxpbmVDb2xvciI6bnVsbCwiTGluZVdlaWdodCI6MC4wLCJMaW5lVHlwZSI6MCwiUGFyZW50U3R5bGUiOm51bGx9LCJQYXJlbnRTdHlsZSI6eyIkcmVmIjoiNjUifX0sIkRhdGVTdHlsZSI6eyIkaWQiOiIxOTkiLCJGb250U2V0dGluZ3MiOnsiJGlkIjoiMjAw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AxIiwiTGluZUNvbG9yIjpudWxsLCJMaW5lV2VpZ2h0IjowLjAsIkxpbmVUeXBlIjowLCJQYXJlbnRTdHlsZSI6bnVsbH0sIlBhcmVudFN0eWxlIjp7IiRyZWYiOiI3MiJ9fSwiRGF0ZUZvcm1hdCI6eyIkcmVmIjoiNzkifSwiSXNWaXNpYmxlIjp0cnVlLCJQYXJlbnRTdHlsZSI6eyIkcmVmIjoiNTMifX0sIlBvc2l0aW9uIjp7IiRpZCI6IjIwMiIsIlJhdGlvIjowLjEyMzQ5OTk0OTg5MDg5MDIzLCJJc0N1c3RvbSI6dHJ1ZX0sIklkIjoiMDY3MjUxMmItNzUyYS00MmRlLWFiMWYtZDdmZGFiNDk2OTkxIiwiVGl0bGUiOiJWaXN1YWwgU3R1ZGlvIFx1MDAwYjIwMTMuNCIsIk5vdGUiOm51bGwsIkh5cGVybGluayI6bnVsbCwiSXNDaGFuZ2VkIjpmYWxzZSwiSXNOZXciOmZhbHNlfSx7IiRpZCI6IjIwMyIsIkRhdGUiOiIyMDE1LTA3LTE1VDIzOjU5OjU5Ljk5OVoiLCJTdHlsZSI6eyIkaWQiOiIyMDQiLCJTaGFwZSI6MiwiQ29ubmVjdG9yTWFyZ2luIjp7IiRyZWYiOiI1NCJ9LCJDb25uZWN0b3JTdHlsZSI6eyIkaWQiOiIyMDUiLCJMaW5lQ29sb3IiOnsiJGlkIjoiMjA2IiwiJHR5cGUiOiJOTFJFLkNvbW1vbi5Eb20uU29saWRDb2xvckJydXNoLCBOTFJFLkNvbW1vbiIsIkNvbG9yIjp7IiRpZCI6IjIwNyIsIkEiOjEyNywiUiI6NjgsIkciOjExNCwiQiI6MTk2fX0sIkxpbmVXZWlnaHQiOjEuMCwiTGluZVR5cGUiOjAsIlBhcmVudFN0eWxlIjp7IiRyZWYiOiI1NSJ9fSwiSXNCZWxvd1RpbWViYW5kIjpmYWxzZSwiSGlkZURhdGUiOmZhbHNlLCJTaGFwZVNpemUiOjEsIlNwYWNpbmciOjEuMCwiUGFkZGluZyI6eyIkcmVmIjoiNTgifSwiU2hhcGVTdHlsZSI6eyIkaWQiOiIyMDgiLCJNYXJnaW4iOnsiJHJlZiI6IjYwIn0sIlBhZGRpbmciOnsiJHJlZiI6IjYxIn0sIkJhY2tncm91bmQiOnsiJGlkIjoiMjA5IiwiQ29sb3IiOnsiJGlkIjoiMjEwIiwiQSI6MjU1LCJSIjoxNjksIkciOjIwOSwiQiI6MTQyfX0sIklzVmlzaWJsZSI6dHJ1ZSwiV2lkdGgiOjE4LjAsIkhlaWdodCI6MjAuMCwiQm9yZGVyU3R5bGUiOnsiJGlkIjoiMjExIiwiTGluZUNvbG9yIjp7IiRyZWYiOiI2MyJ9LCJMaW5lV2VpZ2h0IjowLjAsIkxpbmVUeXBlIjowLCJQYXJlbnRTdHlsZSI6eyIkcmVmIjoiNjIifX0sIlBhcmVudFN0eWxlIjp7IiRyZWYiOiI1OSJ9fSwiVGl0bGVTdHlsZSI6eyIkaWQiOiIyMTIiLCJGb250U2V0dGluZ3MiOnsiJGlkIjoiMjEzIiwiRm9udFNpemUiOjExLCJGb250TmFtZSI6IkNhbGlicmkiLCJJc0JvbGQiOnRydWUsIklzSXRhbGljIjpmYWxzZSwiSXNVbmRlcmxpbmVkIjpmYWxzZSwiUGFyZW50U3R5bGUiOnsiJHJlZiI6IjY2In19LCJBdXRvU2l6ZSI6MiwiRm9yZWdyb3VuZCI6eyIkcmVmIjoiNjcifSwiTWF4V2lkdGgiOjEzMi45MDY1Mzk5MTY5OTIxO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E0IiwiTGluZUNvbG9yIjpudWxsLCJMaW5lV2VpZ2h0IjowLjAsIkxpbmVUeXBlIjowLCJQYXJlbnRTdHlsZSI6bnVsbH0sIlBhcmVudFN0eWxlIjp7IiRyZWYiOiI2NSJ9fSwiRGF0ZVN0eWxlIjp7IiRpZCI6IjIxNSIsIkZvbnRTZXR0aW5ncyI6eyIkaWQiOiIyM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ciLCJMaW5lQ29sb3IiOm51bGwsIkxpbmVXZWlnaHQiOjAuMCwiTGluZVR5cGUiOjAsIlBhcmVudFN0eWxlIjpudWxsfSwiUGFyZW50U3R5bGUiOnsiJHJlZiI6IjcyIn19LCJEYXRlRm9ybWF0Ijp7IiRyZWYiOiI3OSJ9LCJJc1Zpc2libGUiOnRydWUsIlBhcmVudFN0eWxlIjp7IiRyZWYiOiI1MyJ9fSwiUG9zaXRpb24iOnsiJGlkIjoiMjE4IiwiUmF0aW8iOjAuMTM1OTMyMDQ4NjU2MzIyMzMsIklzQ3VzdG9tIjp0cnVlfSwiSWQiOiJmM2M3ZWYwYy03MWMzLTQzNzQtYjI0MS1lZjkzOWIwYmJlYjUiLCJUaXRsZSI6IlZpc3VhbCBTdHVkaW8gIFx1MDAwYjIwMTMuNSIsIk5vdGUiOm51bGwsIkh5cGVybGluayI6bnVsbCwiSXNDaGFuZ2VkIjpmYWxzZSwiSXNOZXciOmZhbHNlfSx7IiRpZCI6IjIxOSIsIkRhdGUiOiIyMDE1LTA3LTIyVDIzOjU5OjU5Ljk5OVoiLCJTdHlsZSI6eyIkaWQiOiIyMjAiLCJTaGFwZSI6MiwiQ29ubmVjdG9yTWFyZ2luIjp7IiRyZWYiOiI1NCJ9LCJDb25uZWN0b3JTdHlsZSI6eyIkaWQiOiIyMjEiLCJMaW5lQ29sb3IiOnsiJGlkIjoiMjIyIiwiJHR5cGUiOiJOTFJFLkNvbW1vbi5Eb20uU29saWRDb2xvckJydXNoLCBOTFJFLkNvbW1vbiIsIkNvbG9yIjp7IiRpZCI6IjIyMyIsIkEiOjEyNywiUiI6MjU1LCJHIjoyNTUsIkIiOjI1NX19LCJMaW5lV2VpZ2h0IjoxLjAsIkxpbmVUeXBlIjowLCJQYXJlbnRTdHlsZSI6eyIkcmVmIjoiNTUifX0sIklzQmVsb3dUaW1lYmFuZCI6dHJ1ZSwiSGlkZURhdGUiOmZhbHNlLCJTaGFwZVNpemUiOjEsIlNwYWNpbmciOjEuMCwiUGFkZGluZyI6eyIkcmVmIjoiNTgifSwiU2hhcGVTdHlsZSI6eyIkaWQiOiIyMjQiLCJNYXJnaW4iOnsiJHJlZiI6IjYwIn0sIlBhZGRpbmciOnsiJHJlZiI6IjYxIn0sIkJhY2tncm91bmQiOnsiJGlkIjoiMjI1IiwiQ29sb3IiOnsiJGlkIjoiMjI2IiwiQSI6MjU1LCJSIjoyNTUsIkciOjI1NSwiQiI6MjU1fX0sIklzVmlzaWJsZSI6dHJ1ZSwiV2lkdGgiOjE4LjAsIkhlaWdodCI6MjAuMCwiQm9yZGVyU3R5bGUiOnsiJGlkIjoiMjI3IiwiTGluZUNvbG9yIjp7IiRyZWYiOiI2MyJ9LCJMaW5lV2VpZ2h0IjowLjAsIkxpbmVUeXBlIjowLCJQYXJlbnRTdHlsZSI6eyIkcmVmIjoiNjIifX0sIlBhcmVudFN0eWxlIjp7IiRyZWYiOiI1OSJ9fSwiVGl0bGVTdHlsZSI6eyIkaWQiOiIyMjgiLCJGb250U2V0dGluZ3MiOnsiJGlkIjoiMjI5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AiLCJMaW5lQ29sb3IiOm51bGwsIkxpbmVXZWlnaHQiOjAuMCwiTGluZVR5cGUiOjAsIlBhcmVudFN0eWxlIjpudWxsfSwiUGFyZW50U3R5bGUiOnsiJHJlZiI6IjY1In19LCJEYXRlU3R5bGUiOnsiJGlkIjoiMjMxIiwiRm9udFNldHRpbmdzIjp7IiRpZCI6IjIzM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zMyIsIkxpbmVDb2xvciI6bnVsbCwiTGluZVdlaWdodCI6MC4wLCJMaW5lVHlwZSI6MCwiUGFyZW50U3R5bGUiOm51bGx9LCJQYXJlbnRTdHlsZSI6eyIkcmVmIjoiNzIifX0sIkRhdGVGb3JtYXQiOnsiJHJlZiI6Ijc5In0sIklzVmlzaWJsZSI6dHJ1ZSwiUGFyZW50U3R5bGUiOnsiJHJlZiI6IjUzIn19LCJQb3NpdGlvbiI6eyIkaWQiOiIyMzQiLCJSYXRpbyI6MC4wLCJJc0N1c3RvbSI6ZmFsc2V9LCJJZCI6IjNlZmYxNWE2LTYyNmYtNGU1Mi04NzgzLWMwNjY4MjU1ZGRmYSIsIlRpdGxlIjoiVmlzdWFsIFN0dWRpbyAyMDE1IiwiTm90ZSI6bnVsbCwiSHlwZXJsaW5rIjpudWxsLCJJc0NoYW5nZWQiOmZhbHNlLCJJc05ldyI6ZmFsc2V9XSwiVGFza3MiOltdLCJTZXR0aW5ncyI6eyIkaWQiOiIyMzUiLCJJbXBhT3B0aW9ucyI6eyIkaWQiOiIyMzY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V9"/>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4958</TotalTime>
  <Words>3004</Words>
  <Application>Microsoft Office PowerPoint</Application>
  <PresentationFormat>Widescreen</PresentationFormat>
  <Paragraphs>334</Paragraphs>
  <Slides>33</Slides>
  <Notes>24</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33</vt:i4>
      </vt:variant>
    </vt:vector>
  </HeadingPairs>
  <TitlesOfParts>
    <vt:vector size="46" baseType="lpstr">
      <vt:lpstr>Arial</vt:lpstr>
      <vt:lpstr>Calibri</vt:lpstr>
      <vt:lpstr>Segoe</vt:lpstr>
      <vt:lpstr>Segoe UI</vt:lpstr>
      <vt:lpstr>Segoe UI Light</vt:lpstr>
      <vt:lpstr>Segoe UI Semibold</vt:lpstr>
      <vt:lpstr>Deck Title Slide</vt:lpstr>
      <vt:lpstr>Azure Medium</vt:lpstr>
      <vt:lpstr>Azure Green</vt:lpstr>
      <vt:lpstr>Azure Graphite</vt:lpstr>
      <vt:lpstr>Azure Dark</vt:lpstr>
      <vt:lpstr>Azure Basic</vt:lpstr>
      <vt:lpstr>Azure Noir</vt:lpstr>
      <vt:lpstr>Introduction to ASP.NET &amp; Visual Studio Web Tools</vt:lpstr>
      <vt:lpstr>Today’s Agenda</vt:lpstr>
      <vt:lpstr>Agenda</vt:lpstr>
      <vt:lpstr>PowerPoint Presentation</vt:lpstr>
      <vt:lpstr>New ASP.NET Core Features</vt:lpstr>
      <vt:lpstr>ASP.NET Updates</vt:lpstr>
      <vt:lpstr>One ASP.NET</vt:lpstr>
      <vt:lpstr>One ASP.NET</vt:lpstr>
      <vt:lpstr>One ASP.NET</vt:lpstr>
      <vt:lpstr>One ASP.NET</vt:lpstr>
      <vt:lpstr>ASP.NET 5: New, but still one project type</vt:lpstr>
      <vt:lpstr>Demo</vt:lpstr>
      <vt:lpstr>Bootstrap</vt:lpstr>
      <vt:lpstr>ASP.NET Identity</vt:lpstr>
      <vt:lpstr>OWIN (Open Web Interface for .NET)</vt:lpstr>
      <vt:lpstr>Web Forms Model Binding</vt:lpstr>
      <vt:lpstr>HTTP/2 Support</vt:lpstr>
      <vt:lpstr>HTTP/2 Support</vt:lpstr>
      <vt:lpstr>.NET Compiler Platform (“Roslyn”)</vt:lpstr>
      <vt:lpstr>ASP.NET 5 – Key Values</vt:lpstr>
      <vt:lpstr>ASP.NET 2015 in a Nutshell</vt:lpstr>
      <vt:lpstr>Visual Studio Web Tools</vt:lpstr>
      <vt:lpstr>Visual Studio 2015</vt:lpstr>
      <vt:lpstr>VS Web Essentials</vt:lpstr>
      <vt:lpstr>BrowserLink</vt:lpstr>
      <vt:lpstr>NPM Integration</vt:lpstr>
      <vt:lpstr>NPM ecosystem - Bower</vt:lpstr>
      <vt:lpstr>NPM ecosystem – Grunt / Gulp</vt:lpstr>
      <vt:lpstr>JSON Editor</vt:lpstr>
      <vt:lpstr>HTML Editor</vt:lpstr>
      <vt:lpstr>JavaScript Editor</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84</cp:revision>
  <dcterms:created xsi:type="dcterms:W3CDTF">2013-08-05T17:04:56Z</dcterms:created>
  <dcterms:modified xsi:type="dcterms:W3CDTF">2015-10-13T05:00:38Z</dcterms:modified>
</cp:coreProperties>
</file>